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9" r:id="rId1"/>
  </p:sldMasterIdLst>
  <p:notesMasterIdLst>
    <p:notesMasterId r:id="rId19"/>
  </p:notesMasterIdLst>
  <p:sldIdLst>
    <p:sldId id="256" r:id="rId2"/>
    <p:sldId id="259" r:id="rId3"/>
    <p:sldId id="257" r:id="rId4"/>
    <p:sldId id="271" r:id="rId5"/>
    <p:sldId id="260" r:id="rId6"/>
    <p:sldId id="258" r:id="rId7"/>
    <p:sldId id="272" r:id="rId8"/>
    <p:sldId id="273" r:id="rId9"/>
    <p:sldId id="265" r:id="rId10"/>
    <p:sldId id="261" r:id="rId11"/>
    <p:sldId id="269" r:id="rId12"/>
    <p:sldId id="263" r:id="rId13"/>
    <p:sldId id="262" r:id="rId14"/>
    <p:sldId id="267" r:id="rId15"/>
    <p:sldId id="270" r:id="rId16"/>
    <p:sldId id="266" r:id="rId17"/>
    <p:sldId id="26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ECFF"/>
    <a:srgbClr val="CD142A"/>
    <a:srgbClr val="C00000"/>
    <a:srgbClr val="FF1428"/>
    <a:srgbClr val="F7DB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3" d="100"/>
          <a:sy n="103" d="100"/>
        </p:scale>
        <p:origin x="91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53905D-ADA4-4CA4-83EA-D7AC5E63C02C}" type="datetimeFigureOut">
              <a:rPr lang="en-GB" smtClean="0"/>
              <a:t>04/07/2016</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AB3863-2478-425B-AF7B-A07EC0CD42EF}" type="slidenum">
              <a:rPr lang="en-GB" smtClean="0"/>
              <a:t>‹#›</a:t>
            </a:fld>
            <a:endParaRPr lang="en-GB"/>
          </a:p>
        </p:txBody>
      </p:sp>
    </p:spTree>
    <p:extLst>
      <p:ext uri="{BB962C8B-B14F-4D97-AF65-F5344CB8AC3E}">
        <p14:creationId xmlns:p14="http://schemas.microsoft.com/office/powerpoint/2010/main" val="1417949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Homo</a:t>
            </a:r>
            <a:r>
              <a:rPr lang="en-GB" baseline="0" dirty="0"/>
              <a:t> diverged from Pan c. 2.5 million years ago. Modern Humans emerged c. 200,000 years ago. To arrive at the current diversity of languages, language must have existed for at least 100,000 years and probably between 150,000 and 350,000 years ago.</a:t>
            </a:r>
            <a:endParaRPr lang="en-GB" dirty="0"/>
          </a:p>
        </p:txBody>
      </p:sp>
      <p:sp>
        <p:nvSpPr>
          <p:cNvPr id="4" name="Slide Number Placeholder 3"/>
          <p:cNvSpPr>
            <a:spLocks noGrp="1"/>
          </p:cNvSpPr>
          <p:nvPr>
            <p:ph type="sldNum" sz="quarter" idx="10"/>
          </p:nvPr>
        </p:nvSpPr>
        <p:spPr/>
        <p:txBody>
          <a:bodyPr/>
          <a:lstStyle/>
          <a:p>
            <a:fld id="{72AB3863-2478-425B-AF7B-A07EC0CD42EF}" type="slidenum">
              <a:rPr lang="en-GB" smtClean="0"/>
              <a:t>6</a:t>
            </a:fld>
            <a:endParaRPr lang="en-GB"/>
          </a:p>
        </p:txBody>
      </p:sp>
    </p:spTree>
    <p:extLst>
      <p:ext uri="{BB962C8B-B14F-4D97-AF65-F5344CB8AC3E}">
        <p14:creationId xmlns:p14="http://schemas.microsoft.com/office/powerpoint/2010/main" val="4092708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animals vocalisations</a:t>
            </a:r>
            <a:r>
              <a:rPr lang="en-GB" baseline="0" dirty="0"/>
              <a:t> and gestures are controlled by parts of the brain associated with emotions.</a:t>
            </a:r>
            <a:endParaRPr lang="en-GB" dirty="0"/>
          </a:p>
        </p:txBody>
      </p:sp>
      <p:sp>
        <p:nvSpPr>
          <p:cNvPr id="4" name="Slide Number Placeholder 3"/>
          <p:cNvSpPr>
            <a:spLocks noGrp="1"/>
          </p:cNvSpPr>
          <p:nvPr>
            <p:ph type="sldNum" sz="quarter" idx="10"/>
          </p:nvPr>
        </p:nvSpPr>
        <p:spPr/>
        <p:txBody>
          <a:bodyPr/>
          <a:lstStyle/>
          <a:p>
            <a:fld id="{72AB3863-2478-425B-AF7B-A07EC0CD42EF}" type="slidenum">
              <a:rPr lang="en-GB" smtClean="0"/>
              <a:t>15</a:t>
            </a:fld>
            <a:endParaRPr lang="en-GB"/>
          </a:p>
        </p:txBody>
      </p:sp>
    </p:spTree>
    <p:extLst>
      <p:ext uri="{BB962C8B-B14F-4D97-AF65-F5344CB8AC3E}">
        <p14:creationId xmlns:p14="http://schemas.microsoft.com/office/powerpoint/2010/main" val="40003807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EBD5903-80A2-4B42-A4EF-7F0E3E82566F}" type="datetimeFigureOut">
              <a:rPr lang="en-GB" smtClean="0"/>
              <a:t>04/07/2016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9255346" y="2750337"/>
            <a:ext cx="1171888" cy="1356442"/>
          </a:xfrm>
        </p:spPr>
        <p:txBody>
          <a:bodyPr/>
          <a:lstStyle/>
          <a:p>
            <a:fld id="{22BDEF7A-BFB3-457F-940E-4EB730758325}" type="slidenum">
              <a:rPr lang="en-GB" smtClean="0"/>
              <a:t>‹#›</a:t>
            </a:fld>
            <a:endParaRPr lang="en-GB"/>
          </a:p>
        </p:txBody>
      </p:sp>
    </p:spTree>
    <p:extLst>
      <p:ext uri="{BB962C8B-B14F-4D97-AF65-F5344CB8AC3E}">
        <p14:creationId xmlns:p14="http://schemas.microsoft.com/office/powerpoint/2010/main" val="3843794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EBD5903-80A2-4B42-A4EF-7F0E3E82566F}" type="datetimeFigureOut">
              <a:rPr lang="en-GB" smtClean="0"/>
              <a:t>04/07/2016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10729455" y="4711309"/>
            <a:ext cx="1154151" cy="1090789"/>
          </a:xfrm>
        </p:spPr>
        <p:txBody>
          <a:bodyPr/>
          <a:lstStyle/>
          <a:p>
            <a:fld id="{22BDEF7A-BFB3-457F-940E-4EB730758325}" type="slidenum">
              <a:rPr lang="en-GB" smtClean="0"/>
              <a:t>‹#›</a:t>
            </a:fld>
            <a:endParaRPr lang="en-GB"/>
          </a:p>
        </p:txBody>
      </p:sp>
    </p:spTree>
    <p:extLst>
      <p:ext uri="{BB962C8B-B14F-4D97-AF65-F5344CB8AC3E}">
        <p14:creationId xmlns:p14="http://schemas.microsoft.com/office/powerpoint/2010/main" val="1858986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EBD5903-80A2-4B42-A4EF-7F0E3E82566F}" type="datetimeFigureOut">
              <a:rPr lang="en-GB" smtClean="0"/>
              <a:t>04/07/2016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10729455" y="4711615"/>
            <a:ext cx="1154151" cy="1090789"/>
          </a:xfrm>
        </p:spPr>
        <p:txBody>
          <a:bodyPr/>
          <a:lstStyle/>
          <a:p>
            <a:fld id="{22BDEF7A-BFB3-457F-940E-4EB730758325}" type="slidenum">
              <a:rPr lang="en-GB" smtClean="0"/>
              <a:t>‹#›</a:t>
            </a:fld>
            <a:endParaRPr lang="en-GB"/>
          </a:p>
        </p:txBody>
      </p:sp>
    </p:spTree>
    <p:extLst>
      <p:ext uri="{BB962C8B-B14F-4D97-AF65-F5344CB8AC3E}">
        <p14:creationId xmlns:p14="http://schemas.microsoft.com/office/powerpoint/2010/main" val="164714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EBD5903-80A2-4B42-A4EF-7F0E3E82566F}" type="datetimeFigureOut">
              <a:rPr lang="en-GB" smtClean="0"/>
              <a:t>04/07/2016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10729455" y="4709925"/>
            <a:ext cx="1154151" cy="1090789"/>
          </a:xfrm>
        </p:spPr>
        <p:txBody>
          <a:bodyPr/>
          <a:lstStyle/>
          <a:p>
            <a:fld id="{22BDEF7A-BFB3-457F-940E-4EB730758325}" type="slidenum">
              <a:rPr lang="en-GB" smtClean="0"/>
              <a:t>‹#›</a:t>
            </a:fld>
            <a:endParaRPr lang="en-GB"/>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824612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EBD5903-80A2-4B42-A4EF-7F0E3E82566F}" type="datetimeFigureOut">
              <a:rPr lang="en-GB" smtClean="0"/>
              <a:t>04/07/2016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10729455" y="4709925"/>
            <a:ext cx="1154151" cy="1090789"/>
          </a:xfrm>
        </p:spPr>
        <p:txBody>
          <a:bodyPr/>
          <a:lstStyle/>
          <a:p>
            <a:fld id="{22BDEF7A-BFB3-457F-940E-4EB730758325}" type="slidenum">
              <a:rPr lang="en-GB" smtClean="0"/>
              <a:t>‹#›</a:t>
            </a:fld>
            <a:endParaRPr lang="en-GB"/>
          </a:p>
        </p:txBody>
      </p:sp>
    </p:spTree>
    <p:extLst>
      <p:ext uri="{BB962C8B-B14F-4D97-AF65-F5344CB8AC3E}">
        <p14:creationId xmlns:p14="http://schemas.microsoft.com/office/powerpoint/2010/main" val="39567024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EBD5903-80A2-4B42-A4EF-7F0E3E82566F}" type="datetimeFigureOut">
              <a:rPr lang="en-GB" smtClean="0"/>
              <a:t>04/07/2016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2BDEF7A-BFB3-457F-940E-4EB730758325}" type="slidenum">
              <a:rPr lang="en-GB" smtClean="0"/>
              <a:t>‹#›</a:t>
            </a:fld>
            <a:endParaRPr lang="en-GB"/>
          </a:p>
        </p:txBody>
      </p:sp>
    </p:spTree>
    <p:extLst>
      <p:ext uri="{BB962C8B-B14F-4D97-AF65-F5344CB8AC3E}">
        <p14:creationId xmlns:p14="http://schemas.microsoft.com/office/powerpoint/2010/main" val="24825661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EBD5903-80A2-4B42-A4EF-7F0E3E82566F}" type="datetimeFigureOut">
              <a:rPr lang="en-GB" smtClean="0"/>
              <a:t>04/07/2016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2BDEF7A-BFB3-457F-940E-4EB730758325}" type="slidenum">
              <a:rPr lang="en-GB" smtClean="0"/>
              <a:t>‹#›</a:t>
            </a:fld>
            <a:endParaRPr lang="en-GB"/>
          </a:p>
        </p:txBody>
      </p:sp>
    </p:spTree>
    <p:extLst>
      <p:ext uri="{BB962C8B-B14F-4D97-AF65-F5344CB8AC3E}">
        <p14:creationId xmlns:p14="http://schemas.microsoft.com/office/powerpoint/2010/main" val="27927032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BD5903-80A2-4B42-A4EF-7F0E3E82566F}" type="datetimeFigureOut">
              <a:rPr lang="en-GB" smtClean="0"/>
              <a:t>04/07/2016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BDEF7A-BFB3-457F-940E-4EB730758325}" type="slidenum">
              <a:rPr lang="en-GB" smtClean="0"/>
              <a:t>‹#›</a:t>
            </a:fld>
            <a:endParaRPr lang="en-GB"/>
          </a:p>
        </p:txBody>
      </p:sp>
    </p:spTree>
    <p:extLst>
      <p:ext uri="{BB962C8B-B14F-4D97-AF65-F5344CB8AC3E}">
        <p14:creationId xmlns:p14="http://schemas.microsoft.com/office/powerpoint/2010/main" val="23864787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DEBD5903-80A2-4B42-A4EF-7F0E3E82566F}" type="datetimeFigureOut">
              <a:rPr lang="en-GB" smtClean="0"/>
              <a:t>04/07/2016</a:t>
            </a:fld>
            <a:endParaRPr lang="en-GB"/>
          </a:p>
        </p:txBody>
      </p:sp>
      <p:sp>
        <p:nvSpPr>
          <p:cNvPr id="5" name="Footer Placeholder 4"/>
          <p:cNvSpPr>
            <a:spLocks noGrp="1"/>
          </p:cNvSpPr>
          <p:nvPr>
            <p:ph type="ftr" sz="quarter" idx="11"/>
          </p:nvPr>
        </p:nvSpPr>
        <p:spPr>
          <a:xfrm>
            <a:off x="680321" y="5936188"/>
            <a:ext cx="6126805" cy="365125"/>
          </a:xfrm>
        </p:spPr>
        <p:txBody>
          <a:bodyPr/>
          <a:lstStyle/>
          <a:p>
            <a:endParaRPr lang="en-GB"/>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22BDEF7A-BFB3-457F-940E-4EB730758325}" type="slidenum">
              <a:rPr lang="en-GB" smtClean="0"/>
              <a:t>‹#›</a:t>
            </a:fld>
            <a:endParaRPr lang="en-GB"/>
          </a:p>
        </p:txBody>
      </p:sp>
    </p:spTree>
    <p:extLst>
      <p:ext uri="{BB962C8B-B14F-4D97-AF65-F5344CB8AC3E}">
        <p14:creationId xmlns:p14="http://schemas.microsoft.com/office/powerpoint/2010/main" val="891032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BD5903-80A2-4B42-A4EF-7F0E3E82566F}" type="datetimeFigureOut">
              <a:rPr lang="en-GB" smtClean="0"/>
              <a:t>04/07/2016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BDEF7A-BFB3-457F-940E-4EB730758325}" type="slidenum">
              <a:rPr lang="en-GB" smtClean="0"/>
              <a:t>‹#›</a:t>
            </a:fld>
            <a:endParaRPr lang="en-GB"/>
          </a:p>
        </p:txBody>
      </p:sp>
    </p:spTree>
    <p:extLst>
      <p:ext uri="{BB962C8B-B14F-4D97-AF65-F5344CB8AC3E}">
        <p14:creationId xmlns:p14="http://schemas.microsoft.com/office/powerpoint/2010/main" val="388784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EBD5903-80A2-4B42-A4EF-7F0E3E82566F}" type="datetimeFigureOut">
              <a:rPr lang="en-GB" smtClean="0"/>
              <a:t>04/07/2016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729455" y="2869895"/>
            <a:ext cx="1154151" cy="1090789"/>
          </a:xfrm>
        </p:spPr>
        <p:txBody>
          <a:bodyPr/>
          <a:lstStyle/>
          <a:p>
            <a:fld id="{22BDEF7A-BFB3-457F-940E-4EB730758325}" type="slidenum">
              <a:rPr lang="en-GB" smtClean="0"/>
              <a:t>‹#›</a:t>
            </a:fld>
            <a:endParaRPr lang="en-GB"/>
          </a:p>
        </p:txBody>
      </p:sp>
    </p:spTree>
    <p:extLst>
      <p:ext uri="{BB962C8B-B14F-4D97-AF65-F5344CB8AC3E}">
        <p14:creationId xmlns:p14="http://schemas.microsoft.com/office/powerpoint/2010/main" val="567794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EBD5903-80A2-4B42-A4EF-7F0E3E82566F}" type="datetimeFigureOut">
              <a:rPr lang="en-GB" smtClean="0"/>
              <a:t>04/07/2016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BDEF7A-BFB3-457F-940E-4EB730758325}" type="slidenum">
              <a:rPr lang="en-GB" smtClean="0"/>
              <a:t>‹#›</a:t>
            </a:fld>
            <a:endParaRPr lang="en-GB"/>
          </a:p>
        </p:txBody>
      </p:sp>
    </p:spTree>
    <p:extLst>
      <p:ext uri="{BB962C8B-B14F-4D97-AF65-F5344CB8AC3E}">
        <p14:creationId xmlns:p14="http://schemas.microsoft.com/office/powerpoint/2010/main" val="2070404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BD5903-80A2-4B42-A4EF-7F0E3E82566F}" type="datetimeFigureOut">
              <a:rPr lang="en-GB" smtClean="0"/>
              <a:t>04/07/2016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2BDEF7A-BFB3-457F-940E-4EB730758325}" type="slidenum">
              <a:rPr lang="en-GB" smtClean="0"/>
              <a:t>‹#›</a:t>
            </a:fld>
            <a:endParaRPr lang="en-GB"/>
          </a:p>
        </p:txBody>
      </p:sp>
    </p:spTree>
    <p:extLst>
      <p:ext uri="{BB962C8B-B14F-4D97-AF65-F5344CB8AC3E}">
        <p14:creationId xmlns:p14="http://schemas.microsoft.com/office/powerpoint/2010/main" val="2848342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BD5903-80A2-4B42-A4EF-7F0E3E82566F}" type="datetimeFigureOut">
              <a:rPr lang="en-GB" smtClean="0"/>
              <a:t>04/07/2016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2BDEF7A-BFB3-457F-940E-4EB730758325}" type="slidenum">
              <a:rPr lang="en-GB" smtClean="0"/>
              <a:t>‹#›</a:t>
            </a:fld>
            <a:endParaRPr lang="en-GB"/>
          </a:p>
        </p:txBody>
      </p:sp>
    </p:spTree>
    <p:extLst>
      <p:ext uri="{BB962C8B-B14F-4D97-AF65-F5344CB8AC3E}">
        <p14:creationId xmlns:p14="http://schemas.microsoft.com/office/powerpoint/2010/main" val="1108920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EBD5903-80A2-4B42-A4EF-7F0E3E82566F}" type="datetimeFigureOut">
              <a:rPr lang="en-GB" smtClean="0"/>
              <a:t>04/07/2016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2BDEF7A-BFB3-457F-940E-4EB730758325}" type="slidenum">
              <a:rPr lang="en-GB" smtClean="0"/>
              <a:t>‹#›</a:t>
            </a:fld>
            <a:endParaRPr lang="en-GB"/>
          </a:p>
        </p:txBody>
      </p:sp>
    </p:spTree>
    <p:extLst>
      <p:ext uri="{BB962C8B-B14F-4D97-AF65-F5344CB8AC3E}">
        <p14:creationId xmlns:p14="http://schemas.microsoft.com/office/powerpoint/2010/main" val="175402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EBD5903-80A2-4B42-A4EF-7F0E3E82566F}" type="datetimeFigureOut">
              <a:rPr lang="en-GB" smtClean="0"/>
              <a:t>04/07/2016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BDEF7A-BFB3-457F-940E-4EB730758325}" type="slidenum">
              <a:rPr lang="en-GB" smtClean="0"/>
              <a:t>‹#›</a:t>
            </a:fld>
            <a:endParaRPr lang="en-GB"/>
          </a:p>
        </p:txBody>
      </p:sp>
    </p:spTree>
    <p:extLst>
      <p:ext uri="{BB962C8B-B14F-4D97-AF65-F5344CB8AC3E}">
        <p14:creationId xmlns:p14="http://schemas.microsoft.com/office/powerpoint/2010/main" val="211783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EBD5903-80A2-4B42-A4EF-7F0E3E82566F}" type="datetimeFigureOut">
              <a:rPr lang="en-GB" smtClean="0"/>
              <a:t>04/07/2016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BDEF7A-BFB3-457F-940E-4EB730758325}" type="slidenum">
              <a:rPr lang="en-GB" smtClean="0"/>
              <a:t>‹#›</a:t>
            </a:fld>
            <a:endParaRPr lang="en-GB"/>
          </a:p>
        </p:txBody>
      </p:sp>
    </p:spTree>
    <p:extLst>
      <p:ext uri="{BB962C8B-B14F-4D97-AF65-F5344CB8AC3E}">
        <p14:creationId xmlns:p14="http://schemas.microsoft.com/office/powerpoint/2010/main" val="2368052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EBD5903-80A2-4B42-A4EF-7F0E3E82566F}" type="datetimeFigureOut">
              <a:rPr lang="en-GB" smtClean="0"/>
              <a:t>04/07/2016</a:t>
            </a:fld>
            <a:endParaRPr lang="en-GB"/>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22BDEF7A-BFB3-457F-940E-4EB730758325}" type="slidenum">
              <a:rPr lang="en-GB" smtClean="0"/>
              <a:t>‹#›</a:t>
            </a:fld>
            <a:endParaRPr lang="en-GB"/>
          </a:p>
        </p:txBody>
      </p:sp>
    </p:spTree>
    <p:extLst>
      <p:ext uri="{BB962C8B-B14F-4D97-AF65-F5344CB8AC3E}">
        <p14:creationId xmlns:p14="http://schemas.microsoft.com/office/powerpoint/2010/main" val="1247788696"/>
      </p:ext>
    </p:extLst>
  </p:cSld>
  <p:clrMap bg1="dk1" tx1="lt1" bg2="dk2" tx2="lt2" accent1="accent1" accent2="accent2" accent3="accent3" accent4="accent4" accent5="accent5" accent6="accent6" hlink="hlink" folHlink="folHlink"/>
  <p:sldLayoutIdLst>
    <p:sldLayoutId id="2147484030" r:id="rId1"/>
    <p:sldLayoutId id="2147484031" r:id="rId2"/>
    <p:sldLayoutId id="2147484032" r:id="rId3"/>
    <p:sldLayoutId id="2147484033" r:id="rId4"/>
    <p:sldLayoutId id="2147484034" r:id="rId5"/>
    <p:sldLayoutId id="2147484035" r:id="rId6"/>
    <p:sldLayoutId id="2147484036" r:id="rId7"/>
    <p:sldLayoutId id="2147484037" r:id="rId8"/>
    <p:sldLayoutId id="2147484038" r:id="rId9"/>
    <p:sldLayoutId id="2147484039" r:id="rId10"/>
    <p:sldLayoutId id="2147484040" r:id="rId11"/>
    <p:sldLayoutId id="2147484041" r:id="rId12"/>
    <p:sldLayoutId id="2147484042" r:id="rId13"/>
    <p:sldLayoutId id="2147484043" r:id="rId14"/>
    <p:sldLayoutId id="2147484044" r:id="rId15"/>
    <p:sldLayoutId id="2147484045" r:id="rId16"/>
    <p:sldLayoutId id="2147484046"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merriam-webster.com/dictionary/languag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britannica.com/topic/languag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t>The Origins of Language</a:t>
            </a:r>
            <a:endParaRPr lang="en-GB" dirty="0"/>
          </a:p>
        </p:txBody>
      </p:sp>
      <p:sp>
        <p:nvSpPr>
          <p:cNvPr id="3" name="Subtitle 2"/>
          <p:cNvSpPr>
            <a:spLocks noGrp="1"/>
          </p:cNvSpPr>
          <p:nvPr>
            <p:ph type="subTitle" idx="1"/>
          </p:nvPr>
        </p:nvSpPr>
        <p:spPr/>
        <p:txBody>
          <a:bodyPr/>
          <a:lstStyle/>
          <a:p>
            <a:r>
              <a:rPr lang="en-GB"/>
              <a:t>by Simon Ager</a:t>
            </a:r>
            <a:endParaRPr lang="en-GB" dirty="0"/>
          </a:p>
        </p:txBody>
      </p:sp>
    </p:spTree>
    <p:extLst>
      <p:ext uri="{BB962C8B-B14F-4D97-AF65-F5344CB8AC3E}">
        <p14:creationId xmlns:p14="http://schemas.microsoft.com/office/powerpoint/2010/main" val="1038072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Bow-wow, Pooh-pooh, etc.</a:t>
            </a:r>
          </a:p>
        </p:txBody>
      </p:sp>
      <p:sp>
        <p:nvSpPr>
          <p:cNvPr id="3" name="Content Placeholder 2"/>
          <p:cNvSpPr>
            <a:spLocks noGrp="1"/>
          </p:cNvSpPr>
          <p:nvPr>
            <p:ph idx="1"/>
          </p:nvPr>
        </p:nvSpPr>
        <p:spPr/>
        <p:txBody>
          <a:bodyPr>
            <a:noAutofit/>
          </a:bodyPr>
          <a:lstStyle/>
          <a:p>
            <a:pPr>
              <a:lnSpc>
                <a:spcPct val="150000"/>
              </a:lnSpc>
            </a:pPr>
            <a:r>
              <a:rPr lang="en-GB" sz="2800" b="1" dirty="0">
                <a:solidFill>
                  <a:schemeClr val="bg1"/>
                </a:solidFill>
              </a:rPr>
              <a:t>Bow-wow</a:t>
            </a:r>
            <a:r>
              <a:rPr lang="en-GB" sz="2800" b="1" dirty="0"/>
              <a:t> </a:t>
            </a:r>
            <a:r>
              <a:rPr lang="en-GB" sz="2800" dirty="0"/>
              <a:t>– imitation of animals</a:t>
            </a:r>
          </a:p>
          <a:p>
            <a:pPr>
              <a:lnSpc>
                <a:spcPct val="150000"/>
              </a:lnSpc>
            </a:pPr>
            <a:r>
              <a:rPr lang="en-GB" sz="2800" b="1" dirty="0">
                <a:solidFill>
                  <a:schemeClr val="bg1"/>
                </a:solidFill>
              </a:rPr>
              <a:t>Pooh-Pooh</a:t>
            </a:r>
            <a:r>
              <a:rPr lang="en-GB" sz="2800" b="1" dirty="0"/>
              <a:t> </a:t>
            </a:r>
            <a:r>
              <a:rPr lang="en-GB" sz="2800" dirty="0"/>
              <a:t>– exclamations and interjections</a:t>
            </a:r>
          </a:p>
          <a:p>
            <a:pPr>
              <a:lnSpc>
                <a:spcPct val="150000"/>
              </a:lnSpc>
            </a:pPr>
            <a:r>
              <a:rPr lang="en-GB" sz="2800" b="1" dirty="0" err="1">
                <a:solidFill>
                  <a:schemeClr val="bg1"/>
                </a:solidFill>
              </a:rPr>
              <a:t>Yo</a:t>
            </a:r>
            <a:r>
              <a:rPr lang="en-GB" sz="2800" b="1" dirty="0">
                <a:solidFill>
                  <a:schemeClr val="bg1"/>
                </a:solidFill>
              </a:rPr>
              <a:t>-he-</a:t>
            </a:r>
            <a:r>
              <a:rPr lang="en-GB" sz="2800" b="1" dirty="0" err="1">
                <a:solidFill>
                  <a:schemeClr val="bg1"/>
                </a:solidFill>
              </a:rPr>
              <a:t>ho</a:t>
            </a:r>
            <a:r>
              <a:rPr lang="en-GB" sz="2800" dirty="0"/>
              <a:t> – sounds used in collective rhythmic labour</a:t>
            </a:r>
          </a:p>
          <a:p>
            <a:pPr>
              <a:lnSpc>
                <a:spcPct val="150000"/>
              </a:lnSpc>
            </a:pPr>
            <a:r>
              <a:rPr lang="en-GB" sz="2800" b="1" dirty="0">
                <a:solidFill>
                  <a:schemeClr val="bg1"/>
                </a:solidFill>
              </a:rPr>
              <a:t>Ding-dong</a:t>
            </a:r>
            <a:r>
              <a:rPr lang="en-GB" sz="2800" dirty="0"/>
              <a:t> – the first words echoed natural resonance</a:t>
            </a:r>
          </a:p>
          <a:p>
            <a:pPr marL="0" indent="0">
              <a:lnSpc>
                <a:spcPct val="150000"/>
              </a:lnSpc>
              <a:buNone/>
            </a:pPr>
            <a:r>
              <a:rPr lang="en-GB" dirty="0">
                <a:solidFill>
                  <a:schemeClr val="bg1"/>
                </a:solidFill>
              </a:rPr>
              <a:t>Müller (1861)</a:t>
            </a:r>
          </a:p>
        </p:txBody>
      </p:sp>
    </p:spTree>
    <p:extLst>
      <p:ext uri="{BB962C8B-B14F-4D97-AF65-F5344CB8AC3E}">
        <p14:creationId xmlns:p14="http://schemas.microsoft.com/office/powerpoint/2010/main" val="3878196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Imitation of natural sounds</a:t>
            </a:r>
          </a:p>
        </p:txBody>
      </p:sp>
      <p:sp>
        <p:nvSpPr>
          <p:cNvPr id="3" name="Content Placeholder 2"/>
          <p:cNvSpPr>
            <a:spLocks noGrp="1"/>
          </p:cNvSpPr>
          <p:nvPr>
            <p:ph idx="1"/>
          </p:nvPr>
        </p:nvSpPr>
        <p:spPr>
          <a:xfrm>
            <a:off x="680321" y="2336872"/>
            <a:ext cx="9613861" cy="3793339"/>
          </a:xfrm>
        </p:spPr>
        <p:txBody>
          <a:bodyPr>
            <a:noAutofit/>
          </a:bodyPr>
          <a:lstStyle/>
          <a:p>
            <a:pPr marL="0" indent="0">
              <a:lnSpc>
                <a:spcPct val="150000"/>
              </a:lnSpc>
              <a:buNone/>
            </a:pPr>
            <a:r>
              <a:rPr lang="en-GB" sz="2800" dirty="0"/>
              <a:t>“I cannot doubt that language owes its origin to the imitation and modification, aided by signs and gestures, of various natural sounds, the voices of other animals, and man’s own instinctive cries.”</a:t>
            </a:r>
            <a:endParaRPr lang="en-GB" dirty="0"/>
          </a:p>
          <a:p>
            <a:pPr marL="0" indent="0">
              <a:lnSpc>
                <a:spcPct val="150000"/>
              </a:lnSpc>
              <a:buNone/>
            </a:pPr>
            <a:r>
              <a:rPr lang="en-GB" dirty="0">
                <a:solidFill>
                  <a:schemeClr val="bg1"/>
                </a:solidFill>
              </a:rPr>
              <a:t>Darwin (1871)</a:t>
            </a:r>
          </a:p>
        </p:txBody>
      </p:sp>
    </p:spTree>
    <p:extLst>
      <p:ext uri="{BB962C8B-B14F-4D97-AF65-F5344CB8AC3E}">
        <p14:creationId xmlns:p14="http://schemas.microsoft.com/office/powerpoint/2010/main" val="398082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Aquatic Apes</a:t>
            </a:r>
          </a:p>
        </p:txBody>
      </p:sp>
      <p:sp>
        <p:nvSpPr>
          <p:cNvPr id="3" name="Content Placeholder 2"/>
          <p:cNvSpPr>
            <a:spLocks noGrp="1"/>
          </p:cNvSpPr>
          <p:nvPr>
            <p:ph idx="1"/>
          </p:nvPr>
        </p:nvSpPr>
        <p:spPr/>
        <p:txBody>
          <a:bodyPr>
            <a:normAutofit fontScale="77500" lnSpcReduction="20000"/>
          </a:bodyPr>
          <a:lstStyle/>
          <a:p>
            <a:pPr>
              <a:lnSpc>
                <a:spcPct val="150000"/>
              </a:lnSpc>
            </a:pPr>
            <a:r>
              <a:rPr lang="en-GB" sz="2800" dirty="0"/>
              <a:t>At some point in human evolution our ancestors learnt to swim and dive and may have gone through an aquatic phase.</a:t>
            </a:r>
          </a:p>
          <a:p>
            <a:pPr>
              <a:lnSpc>
                <a:spcPct val="150000"/>
              </a:lnSpc>
            </a:pPr>
            <a:r>
              <a:rPr lang="en-GB" sz="2800" dirty="0"/>
              <a:t>This lead to better breath control and to other physiological changes that made articulate speech possible.</a:t>
            </a:r>
          </a:p>
          <a:p>
            <a:pPr>
              <a:lnSpc>
                <a:spcPct val="150000"/>
              </a:lnSpc>
            </a:pPr>
            <a:r>
              <a:rPr lang="en-GB" sz="2800" dirty="0"/>
              <a:t>Speech emerged as other forms of communication were not visible when immersed in water.</a:t>
            </a:r>
          </a:p>
          <a:p>
            <a:pPr marL="0" indent="0">
              <a:lnSpc>
                <a:spcPct val="150000"/>
              </a:lnSpc>
              <a:buNone/>
            </a:pPr>
            <a:r>
              <a:rPr lang="en-GB" sz="2800" dirty="0">
                <a:solidFill>
                  <a:schemeClr val="bg1">
                    <a:lumMod val="85000"/>
                    <a:lumOff val="15000"/>
                  </a:schemeClr>
                </a:solidFill>
              </a:rPr>
              <a:t>Morgan (1997)</a:t>
            </a:r>
            <a:endParaRPr lang="en-GB" sz="2800" i="1" dirty="0">
              <a:solidFill>
                <a:schemeClr val="bg1">
                  <a:lumMod val="85000"/>
                  <a:lumOff val="15000"/>
                </a:schemeClr>
              </a:solidFill>
            </a:endParaRPr>
          </a:p>
        </p:txBody>
      </p:sp>
    </p:spTree>
    <p:extLst>
      <p:ext uri="{BB962C8B-B14F-4D97-AF65-F5344CB8AC3E}">
        <p14:creationId xmlns:p14="http://schemas.microsoft.com/office/powerpoint/2010/main" val="1500459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Hmmmmm</a:t>
            </a:r>
            <a:endParaRPr lang="en-GB" dirty="0"/>
          </a:p>
        </p:txBody>
      </p:sp>
      <p:sp>
        <p:nvSpPr>
          <p:cNvPr id="3" name="Content Placeholder 2"/>
          <p:cNvSpPr>
            <a:spLocks noGrp="1"/>
          </p:cNvSpPr>
          <p:nvPr>
            <p:ph idx="1"/>
          </p:nvPr>
        </p:nvSpPr>
        <p:spPr>
          <a:xfrm>
            <a:off x="680321" y="2336873"/>
            <a:ext cx="10563067" cy="4007943"/>
          </a:xfrm>
        </p:spPr>
        <p:txBody>
          <a:bodyPr>
            <a:noAutofit/>
          </a:bodyPr>
          <a:lstStyle/>
          <a:p>
            <a:pPr>
              <a:lnSpc>
                <a:spcPts val="3400"/>
              </a:lnSpc>
              <a:spcBef>
                <a:spcPts val="1200"/>
              </a:spcBef>
            </a:pPr>
            <a:r>
              <a:rPr lang="en-GB" dirty="0"/>
              <a:t>Language and music were once a single communication system – </a:t>
            </a:r>
            <a:r>
              <a:rPr lang="en-GB" b="1" dirty="0"/>
              <a:t>Holistic, multi-modal, manipulative, musical and mimetic</a:t>
            </a:r>
            <a:r>
              <a:rPr lang="en-GB" dirty="0"/>
              <a:t> (</a:t>
            </a:r>
            <a:r>
              <a:rPr lang="en-GB" dirty="0" err="1"/>
              <a:t>Hmmmmm</a:t>
            </a:r>
            <a:r>
              <a:rPr lang="en-GB" dirty="0"/>
              <a:t>)</a:t>
            </a:r>
          </a:p>
          <a:p>
            <a:pPr>
              <a:lnSpc>
                <a:spcPts val="3400"/>
              </a:lnSpc>
              <a:spcBef>
                <a:spcPts val="1200"/>
              </a:spcBef>
            </a:pPr>
            <a:r>
              <a:rPr lang="en-GB" dirty="0"/>
              <a:t>Neanderthals took this system as far as it would go.</a:t>
            </a:r>
          </a:p>
          <a:p>
            <a:pPr>
              <a:lnSpc>
                <a:spcPts val="3400"/>
              </a:lnSpc>
              <a:spcBef>
                <a:spcPts val="1200"/>
              </a:spcBef>
            </a:pPr>
            <a:r>
              <a:rPr lang="en-GB" dirty="0"/>
              <a:t>Modern humans started segmenting utterances and using them in particular orders, creating a much more flexible system.</a:t>
            </a:r>
          </a:p>
          <a:p>
            <a:pPr>
              <a:lnSpc>
                <a:spcPts val="3400"/>
              </a:lnSpc>
              <a:spcBef>
                <a:spcPts val="1200"/>
              </a:spcBef>
            </a:pPr>
            <a:r>
              <a:rPr lang="en-GB" dirty="0"/>
              <a:t>Music became a separate entity no longer used for communication.</a:t>
            </a:r>
          </a:p>
          <a:p>
            <a:pPr marL="0" indent="0">
              <a:lnSpc>
                <a:spcPts val="3400"/>
              </a:lnSpc>
              <a:spcBef>
                <a:spcPts val="1200"/>
              </a:spcBef>
              <a:buNone/>
            </a:pPr>
            <a:r>
              <a:rPr lang="en-GB" dirty="0" err="1">
                <a:solidFill>
                  <a:schemeClr val="bg1">
                    <a:lumMod val="85000"/>
                    <a:lumOff val="15000"/>
                  </a:schemeClr>
                </a:solidFill>
              </a:rPr>
              <a:t>Mithen</a:t>
            </a:r>
            <a:r>
              <a:rPr lang="en-GB" dirty="0">
                <a:solidFill>
                  <a:schemeClr val="bg1">
                    <a:lumMod val="85000"/>
                    <a:lumOff val="15000"/>
                  </a:schemeClr>
                </a:solidFill>
              </a:rPr>
              <a:t> (2005)</a:t>
            </a:r>
            <a:endParaRPr lang="en-GB" i="1" dirty="0">
              <a:solidFill>
                <a:schemeClr val="bg1">
                  <a:lumMod val="85000"/>
                  <a:lumOff val="15000"/>
                </a:schemeClr>
              </a:solidFill>
            </a:endParaRPr>
          </a:p>
        </p:txBody>
      </p:sp>
    </p:spTree>
    <p:extLst>
      <p:ext uri="{BB962C8B-B14F-4D97-AF65-F5344CB8AC3E}">
        <p14:creationId xmlns:p14="http://schemas.microsoft.com/office/powerpoint/2010/main" val="3868284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From grooming to gossip</a:t>
            </a:r>
          </a:p>
        </p:txBody>
      </p:sp>
      <p:sp>
        <p:nvSpPr>
          <p:cNvPr id="3" name="Content Placeholder 2"/>
          <p:cNvSpPr>
            <a:spLocks noGrp="1"/>
          </p:cNvSpPr>
          <p:nvPr>
            <p:ph idx="1"/>
          </p:nvPr>
        </p:nvSpPr>
        <p:spPr/>
        <p:txBody>
          <a:bodyPr>
            <a:normAutofit/>
          </a:bodyPr>
          <a:lstStyle/>
          <a:p>
            <a:pPr>
              <a:lnSpc>
                <a:spcPct val="150000"/>
              </a:lnSpc>
            </a:pPr>
            <a:r>
              <a:rPr lang="en-GB" sz="2800" dirty="0"/>
              <a:t>Language developed as a form of ‘vocal grooming’</a:t>
            </a:r>
          </a:p>
          <a:p>
            <a:pPr>
              <a:lnSpc>
                <a:spcPct val="150000"/>
              </a:lnSpc>
            </a:pPr>
            <a:r>
              <a:rPr lang="en-GB" sz="2800" dirty="0"/>
              <a:t>It enables social bonds to be maintained with more individuals then physical grooming</a:t>
            </a:r>
          </a:p>
          <a:p>
            <a:pPr>
              <a:lnSpc>
                <a:spcPct val="150000"/>
              </a:lnSpc>
            </a:pPr>
            <a:r>
              <a:rPr lang="en-GB" sz="2800" dirty="0"/>
              <a:t>Over time it developed more complexity</a:t>
            </a:r>
          </a:p>
          <a:p>
            <a:pPr marL="0" indent="0">
              <a:lnSpc>
                <a:spcPct val="150000"/>
              </a:lnSpc>
              <a:buNone/>
            </a:pPr>
            <a:r>
              <a:rPr lang="en-GB" sz="2200" dirty="0">
                <a:solidFill>
                  <a:schemeClr val="bg1">
                    <a:lumMod val="85000"/>
                    <a:lumOff val="15000"/>
                  </a:schemeClr>
                </a:solidFill>
              </a:rPr>
              <a:t>Dunbar (1996)</a:t>
            </a:r>
            <a:endParaRPr lang="en-GB" sz="2200" i="1" dirty="0">
              <a:solidFill>
                <a:schemeClr val="bg1">
                  <a:lumMod val="85000"/>
                  <a:lumOff val="15000"/>
                </a:schemeClr>
              </a:solidFill>
            </a:endParaRPr>
          </a:p>
        </p:txBody>
      </p:sp>
    </p:spTree>
    <p:extLst>
      <p:ext uri="{BB962C8B-B14F-4D97-AF65-F5344CB8AC3E}">
        <p14:creationId xmlns:p14="http://schemas.microsoft.com/office/powerpoint/2010/main" val="1471905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Waving the hands about</a:t>
            </a:r>
          </a:p>
        </p:txBody>
      </p:sp>
      <p:sp>
        <p:nvSpPr>
          <p:cNvPr id="3" name="Content Placeholder 2"/>
          <p:cNvSpPr>
            <a:spLocks noGrp="1"/>
          </p:cNvSpPr>
          <p:nvPr>
            <p:ph idx="1"/>
          </p:nvPr>
        </p:nvSpPr>
        <p:spPr>
          <a:xfrm>
            <a:off x="680321" y="2336873"/>
            <a:ext cx="9788626" cy="3599316"/>
          </a:xfrm>
        </p:spPr>
        <p:txBody>
          <a:bodyPr>
            <a:noAutofit/>
          </a:bodyPr>
          <a:lstStyle/>
          <a:p>
            <a:pPr>
              <a:lnSpc>
                <a:spcPct val="150000"/>
              </a:lnSpc>
              <a:spcBef>
                <a:spcPts val="600"/>
              </a:spcBef>
            </a:pPr>
            <a:r>
              <a:rPr lang="en-GB" sz="2200" dirty="0"/>
              <a:t>Language developed from gestures, perhaps accompanied by mouth movements and vocalisations</a:t>
            </a:r>
          </a:p>
          <a:p>
            <a:pPr>
              <a:lnSpc>
                <a:spcPct val="150000"/>
              </a:lnSpc>
              <a:spcBef>
                <a:spcPts val="600"/>
              </a:spcBef>
            </a:pPr>
            <a:r>
              <a:rPr lang="en-GB" sz="2200" dirty="0"/>
              <a:t>Gestures and languages are controlled by neighbouring parts of the brain</a:t>
            </a:r>
          </a:p>
          <a:p>
            <a:pPr>
              <a:lnSpc>
                <a:spcPct val="150000"/>
              </a:lnSpc>
              <a:spcBef>
                <a:spcPts val="600"/>
              </a:spcBef>
            </a:pPr>
            <a:r>
              <a:rPr lang="en-GB" sz="2200" dirty="0"/>
              <a:t>As we started to use more tools, vocalisations were used more than gestures.</a:t>
            </a:r>
          </a:p>
          <a:p>
            <a:pPr marL="0" indent="0">
              <a:lnSpc>
                <a:spcPct val="150000"/>
              </a:lnSpc>
              <a:spcBef>
                <a:spcPts val="600"/>
              </a:spcBef>
              <a:buNone/>
            </a:pPr>
            <a:r>
              <a:rPr lang="en-GB" sz="2200" dirty="0" err="1">
                <a:solidFill>
                  <a:schemeClr val="bg1">
                    <a:lumMod val="85000"/>
                    <a:lumOff val="15000"/>
                  </a:schemeClr>
                </a:solidFill>
              </a:rPr>
              <a:t>Corballis</a:t>
            </a:r>
            <a:r>
              <a:rPr lang="en-GB" sz="2200" dirty="0">
                <a:solidFill>
                  <a:schemeClr val="bg1">
                    <a:lumMod val="85000"/>
                    <a:lumOff val="15000"/>
                  </a:schemeClr>
                </a:solidFill>
              </a:rPr>
              <a:t> &amp; Wray (2002)</a:t>
            </a:r>
            <a:endParaRPr lang="en-GB" sz="2200" i="1" dirty="0">
              <a:solidFill>
                <a:schemeClr val="bg1">
                  <a:lumMod val="85000"/>
                  <a:lumOff val="15000"/>
                </a:schemeClr>
              </a:solidFill>
            </a:endParaRPr>
          </a:p>
        </p:txBody>
      </p:sp>
    </p:spTree>
    <p:extLst>
      <p:ext uri="{BB962C8B-B14F-4D97-AF65-F5344CB8AC3E}">
        <p14:creationId xmlns:p14="http://schemas.microsoft.com/office/powerpoint/2010/main" val="1519164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Bibilography</a:t>
            </a:r>
            <a:endParaRPr lang="en-GB" dirty="0"/>
          </a:p>
        </p:txBody>
      </p:sp>
      <p:sp>
        <p:nvSpPr>
          <p:cNvPr id="3" name="Content Placeholder 2"/>
          <p:cNvSpPr>
            <a:spLocks noGrp="1"/>
          </p:cNvSpPr>
          <p:nvPr>
            <p:ph idx="1"/>
          </p:nvPr>
        </p:nvSpPr>
        <p:spPr/>
        <p:txBody>
          <a:bodyPr>
            <a:normAutofit/>
          </a:bodyPr>
          <a:lstStyle/>
          <a:p>
            <a:pPr marL="108000">
              <a:lnSpc>
                <a:spcPts val="3000"/>
              </a:lnSpc>
              <a:spcBef>
                <a:spcPts val="0"/>
              </a:spcBef>
            </a:pPr>
            <a:r>
              <a:rPr lang="en-GB" sz="1800" dirty="0"/>
              <a:t>Armstrong, David F. </a:t>
            </a:r>
            <a:r>
              <a:rPr lang="en-GB" sz="1800" i="1" dirty="0"/>
              <a:t>Gestural Origin of Language</a:t>
            </a:r>
            <a:endParaRPr lang="en-GB" sz="1800" dirty="0"/>
          </a:p>
          <a:p>
            <a:pPr marL="108000">
              <a:lnSpc>
                <a:spcPts val="3000"/>
              </a:lnSpc>
              <a:spcBef>
                <a:spcPts val="0"/>
              </a:spcBef>
            </a:pPr>
            <a:r>
              <a:rPr lang="en-GB" sz="1800" dirty="0"/>
              <a:t>Aitchison, Jean. </a:t>
            </a:r>
            <a:r>
              <a:rPr lang="en-GB" sz="1800" i="1" dirty="0"/>
              <a:t>The Seeds of Speech. Language origin and evolution</a:t>
            </a:r>
            <a:r>
              <a:rPr lang="en-GB" sz="1800" dirty="0"/>
              <a:t> (Cambridge, Cambridge University Press, 1996)</a:t>
            </a:r>
          </a:p>
          <a:p>
            <a:pPr marL="108000">
              <a:lnSpc>
                <a:spcPts val="3000"/>
              </a:lnSpc>
              <a:spcBef>
                <a:spcPts val="0"/>
              </a:spcBef>
            </a:pPr>
            <a:r>
              <a:rPr lang="en-GB" sz="1800" dirty="0"/>
              <a:t>Chomsky, Noam. </a:t>
            </a:r>
            <a:r>
              <a:rPr lang="en-GB" sz="1800" i="1" dirty="0"/>
              <a:t>Powers and Prospects. Reflections on human nature and the social order.</a:t>
            </a:r>
            <a:r>
              <a:rPr lang="en-GB" sz="1800" dirty="0"/>
              <a:t> (London: Pluto Press, 1996)</a:t>
            </a:r>
          </a:p>
          <a:p>
            <a:pPr marL="108000">
              <a:lnSpc>
                <a:spcPts val="3000"/>
              </a:lnSpc>
              <a:spcBef>
                <a:spcPts val="0"/>
              </a:spcBef>
            </a:pPr>
            <a:r>
              <a:rPr lang="en-GB" sz="1800" dirty="0" err="1"/>
              <a:t>Corballis</a:t>
            </a:r>
            <a:r>
              <a:rPr lang="en-GB" sz="1800" dirty="0"/>
              <a:t>, Michael &amp; Alison Wray, eds. </a:t>
            </a:r>
            <a:r>
              <a:rPr lang="en-GB" sz="1800" i="1" dirty="0"/>
              <a:t>The transition to language</a:t>
            </a:r>
            <a:r>
              <a:rPr lang="en-GB" sz="1800" dirty="0"/>
              <a:t>. (Oxford: Oxford University Press, 2002)</a:t>
            </a:r>
          </a:p>
          <a:p>
            <a:pPr marL="108000">
              <a:lnSpc>
                <a:spcPts val="3000"/>
              </a:lnSpc>
              <a:spcBef>
                <a:spcPts val="0"/>
              </a:spcBef>
            </a:pPr>
            <a:r>
              <a:rPr lang="en-GB" sz="1800" dirty="0"/>
              <a:t>Darwin, Charles. </a:t>
            </a:r>
            <a:r>
              <a:rPr lang="en-GB" sz="1800" i="1" dirty="0"/>
              <a:t>The Descent of Man, and Selection in Relation to Sex </a:t>
            </a:r>
            <a:r>
              <a:rPr lang="en-GB" sz="1800" dirty="0"/>
              <a:t>(London, Murray, 1871)</a:t>
            </a:r>
          </a:p>
        </p:txBody>
      </p:sp>
    </p:spTree>
    <p:extLst>
      <p:ext uri="{BB962C8B-B14F-4D97-AF65-F5344CB8AC3E}">
        <p14:creationId xmlns:p14="http://schemas.microsoft.com/office/powerpoint/2010/main" val="21875322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Bibilography</a:t>
            </a:r>
            <a:endParaRPr lang="en-GB" dirty="0"/>
          </a:p>
        </p:txBody>
      </p:sp>
      <p:sp>
        <p:nvSpPr>
          <p:cNvPr id="3" name="Content Placeholder 2"/>
          <p:cNvSpPr>
            <a:spLocks noGrp="1"/>
          </p:cNvSpPr>
          <p:nvPr>
            <p:ph idx="1"/>
          </p:nvPr>
        </p:nvSpPr>
        <p:spPr>
          <a:xfrm>
            <a:off x="680321" y="2336872"/>
            <a:ext cx="9613861" cy="3756017"/>
          </a:xfrm>
        </p:spPr>
        <p:txBody>
          <a:bodyPr>
            <a:normAutofit lnSpcReduction="10000"/>
          </a:bodyPr>
          <a:lstStyle/>
          <a:p>
            <a:pPr>
              <a:lnSpc>
                <a:spcPct val="150000"/>
              </a:lnSpc>
            </a:pPr>
            <a:r>
              <a:rPr lang="en-GB" sz="1800" dirty="0"/>
              <a:t>Dunbar, Robin. </a:t>
            </a:r>
            <a:r>
              <a:rPr lang="en-GB" sz="1800" i="1" dirty="0"/>
              <a:t>Grooming, gossip and the evolution of language</a:t>
            </a:r>
            <a:r>
              <a:rPr lang="en-GB" sz="1800" dirty="0"/>
              <a:t> (London, Faber and Faber, 1996)</a:t>
            </a:r>
          </a:p>
          <a:p>
            <a:pPr>
              <a:lnSpc>
                <a:spcPct val="150000"/>
              </a:lnSpc>
            </a:pPr>
            <a:r>
              <a:rPr lang="en-GB" sz="1800" dirty="0" err="1"/>
              <a:t>Mithen</a:t>
            </a:r>
            <a:r>
              <a:rPr lang="en-GB" sz="1800" dirty="0"/>
              <a:t>, Steven. </a:t>
            </a:r>
            <a:r>
              <a:rPr lang="en-GB" sz="1800" i="1" dirty="0"/>
              <a:t>The Singing Neanderthals. The Origins of Music, Language, Mind and Body</a:t>
            </a:r>
            <a:r>
              <a:rPr lang="en-GB" sz="1800" dirty="0"/>
              <a:t> (London, Phoenix, 2005)</a:t>
            </a:r>
          </a:p>
          <a:p>
            <a:pPr>
              <a:lnSpc>
                <a:spcPct val="150000"/>
              </a:lnSpc>
            </a:pPr>
            <a:r>
              <a:rPr lang="en-GB" sz="1800" dirty="0"/>
              <a:t>Morgan, Elaine. </a:t>
            </a:r>
            <a:r>
              <a:rPr lang="en-GB" sz="1800" i="1" dirty="0"/>
              <a:t>The Aquatic Ape Hypothesis </a:t>
            </a:r>
            <a:r>
              <a:rPr lang="en-GB" sz="1800" dirty="0"/>
              <a:t>(London, Souvenir Press, 1997)</a:t>
            </a:r>
          </a:p>
          <a:p>
            <a:pPr>
              <a:lnSpc>
                <a:spcPct val="150000"/>
              </a:lnSpc>
            </a:pPr>
            <a:r>
              <a:rPr lang="en-GB" sz="1800" dirty="0"/>
              <a:t>Müller, Max. 1996 [1861]. </a:t>
            </a:r>
            <a:r>
              <a:rPr lang="en-GB" sz="1800" i="1" dirty="0"/>
              <a:t>The theoretical stage, and the origin of language.</a:t>
            </a:r>
            <a:r>
              <a:rPr lang="en-GB" sz="1800" dirty="0"/>
              <a:t> Lecture 9 from Lectures on the Science of Language. Reprinted in R. Harris (ed.),</a:t>
            </a:r>
            <a:r>
              <a:rPr lang="en-GB" sz="1800" i="1" dirty="0"/>
              <a:t>The Origin of Language.</a:t>
            </a:r>
            <a:r>
              <a:rPr lang="en-GB" sz="1800" dirty="0"/>
              <a:t> Bristol: Thoemmes Press, pp. 7-41.</a:t>
            </a:r>
          </a:p>
        </p:txBody>
      </p:sp>
    </p:spTree>
    <p:extLst>
      <p:ext uri="{BB962C8B-B14F-4D97-AF65-F5344CB8AC3E}">
        <p14:creationId xmlns:p14="http://schemas.microsoft.com/office/powerpoint/2010/main" val="843256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3" name="Content Placeholder 2"/>
          <p:cNvSpPr>
            <a:spLocks noGrp="1"/>
          </p:cNvSpPr>
          <p:nvPr>
            <p:ph idx="1"/>
          </p:nvPr>
        </p:nvSpPr>
        <p:spPr>
          <a:xfrm>
            <a:off x="680321" y="2336873"/>
            <a:ext cx="10180512" cy="3599316"/>
          </a:xfrm>
        </p:spPr>
        <p:txBody>
          <a:bodyPr>
            <a:normAutofit/>
          </a:bodyPr>
          <a:lstStyle/>
          <a:p>
            <a:pPr>
              <a:lnSpc>
                <a:spcPct val="150000"/>
              </a:lnSpc>
            </a:pPr>
            <a:r>
              <a:rPr lang="en-GB" sz="3200" dirty="0"/>
              <a:t>What is language?</a:t>
            </a:r>
          </a:p>
          <a:p>
            <a:pPr>
              <a:lnSpc>
                <a:spcPct val="150000"/>
              </a:lnSpc>
            </a:pPr>
            <a:r>
              <a:rPr lang="en-GB" sz="3200" dirty="0"/>
              <a:t>What is language for?</a:t>
            </a:r>
          </a:p>
          <a:p>
            <a:pPr>
              <a:lnSpc>
                <a:spcPct val="150000"/>
              </a:lnSpc>
            </a:pPr>
            <a:r>
              <a:rPr lang="en-GB" sz="3200" dirty="0"/>
              <a:t>What is evidence is there for how language emerged?</a:t>
            </a:r>
          </a:p>
          <a:p>
            <a:pPr>
              <a:lnSpc>
                <a:spcPct val="150000"/>
              </a:lnSpc>
            </a:pPr>
            <a:r>
              <a:rPr lang="en-GB" sz="3200" dirty="0"/>
              <a:t>Theories of language origins</a:t>
            </a:r>
          </a:p>
        </p:txBody>
      </p:sp>
    </p:spTree>
    <p:extLst>
      <p:ext uri="{BB962C8B-B14F-4D97-AF65-F5344CB8AC3E}">
        <p14:creationId xmlns:p14="http://schemas.microsoft.com/office/powerpoint/2010/main" val="2591137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language?</a:t>
            </a:r>
          </a:p>
        </p:txBody>
      </p:sp>
      <p:sp>
        <p:nvSpPr>
          <p:cNvPr id="3" name="Content Placeholder 2"/>
          <p:cNvSpPr>
            <a:spLocks noGrp="1"/>
          </p:cNvSpPr>
          <p:nvPr>
            <p:ph idx="1"/>
          </p:nvPr>
        </p:nvSpPr>
        <p:spPr/>
        <p:txBody>
          <a:bodyPr>
            <a:normAutofit/>
          </a:bodyPr>
          <a:lstStyle/>
          <a:p>
            <a:pPr marL="0" indent="0">
              <a:lnSpc>
                <a:spcPct val="150000"/>
              </a:lnSpc>
              <a:buNone/>
            </a:pPr>
            <a:r>
              <a:rPr lang="en-GB" sz="3600" dirty="0"/>
              <a:t>“ a systematic means of communicating ideas or feelings by the use of conventionalized signs, sounds, gestures, or marks having understood meanings” [</a:t>
            </a:r>
            <a:r>
              <a:rPr lang="en-GB" sz="3600" dirty="0">
                <a:hlinkClick r:id="rId2"/>
              </a:rPr>
              <a:t>Merriam-Webster</a:t>
            </a:r>
            <a:r>
              <a:rPr lang="en-GB" sz="3600" dirty="0"/>
              <a:t>]</a:t>
            </a:r>
          </a:p>
        </p:txBody>
      </p:sp>
    </p:spTree>
    <p:extLst>
      <p:ext uri="{BB962C8B-B14F-4D97-AF65-F5344CB8AC3E}">
        <p14:creationId xmlns:p14="http://schemas.microsoft.com/office/powerpoint/2010/main" val="565399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language?</a:t>
            </a:r>
          </a:p>
        </p:txBody>
      </p:sp>
      <p:sp>
        <p:nvSpPr>
          <p:cNvPr id="3" name="Content Placeholder 2"/>
          <p:cNvSpPr>
            <a:spLocks noGrp="1"/>
          </p:cNvSpPr>
          <p:nvPr>
            <p:ph idx="1"/>
          </p:nvPr>
        </p:nvSpPr>
        <p:spPr/>
        <p:txBody>
          <a:bodyPr>
            <a:noAutofit/>
          </a:bodyPr>
          <a:lstStyle/>
          <a:p>
            <a:pPr marL="0" indent="0">
              <a:lnSpc>
                <a:spcPct val="150000"/>
              </a:lnSpc>
              <a:buNone/>
            </a:pPr>
            <a:r>
              <a:rPr lang="en-GB" sz="3200" dirty="0"/>
              <a:t>“Language is the expression of ideas by means of speech-sounds combined into words. Words are combined into sentences, this combination answering to that of ideas into thoughts.” [Henry Sweet, </a:t>
            </a:r>
            <a:r>
              <a:rPr lang="en-GB" sz="3200" dirty="0" err="1">
                <a:hlinkClick r:id="rId2"/>
              </a:rPr>
              <a:t>Encyclopædia</a:t>
            </a:r>
            <a:r>
              <a:rPr lang="en-GB" sz="3200" dirty="0">
                <a:hlinkClick r:id="rId2"/>
              </a:rPr>
              <a:t> Britannica</a:t>
            </a:r>
            <a:r>
              <a:rPr lang="en-GB" sz="3200" dirty="0"/>
              <a:t>]</a:t>
            </a:r>
          </a:p>
        </p:txBody>
      </p:sp>
    </p:spTree>
    <p:extLst>
      <p:ext uri="{BB962C8B-B14F-4D97-AF65-F5344CB8AC3E}">
        <p14:creationId xmlns:p14="http://schemas.microsoft.com/office/powerpoint/2010/main" val="1724630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language for?</a:t>
            </a:r>
          </a:p>
        </p:txBody>
      </p:sp>
      <p:sp>
        <p:nvSpPr>
          <p:cNvPr id="3" name="Content Placeholder 2"/>
          <p:cNvSpPr>
            <a:spLocks noGrp="1"/>
          </p:cNvSpPr>
          <p:nvPr>
            <p:ph idx="1"/>
          </p:nvPr>
        </p:nvSpPr>
        <p:spPr/>
        <p:txBody>
          <a:bodyPr>
            <a:normAutofit lnSpcReduction="10000"/>
          </a:bodyPr>
          <a:lstStyle/>
          <a:p>
            <a:pPr>
              <a:lnSpc>
                <a:spcPct val="150000"/>
              </a:lnSpc>
            </a:pPr>
            <a:r>
              <a:rPr lang="en-GB" sz="3600" dirty="0"/>
              <a:t>Communication</a:t>
            </a:r>
          </a:p>
          <a:p>
            <a:pPr>
              <a:lnSpc>
                <a:spcPct val="150000"/>
              </a:lnSpc>
            </a:pPr>
            <a:r>
              <a:rPr lang="en-GB" sz="3600" dirty="0"/>
              <a:t>Cooperation</a:t>
            </a:r>
          </a:p>
          <a:p>
            <a:pPr>
              <a:lnSpc>
                <a:spcPct val="150000"/>
              </a:lnSpc>
            </a:pPr>
            <a:r>
              <a:rPr lang="en-GB" sz="3600" dirty="0"/>
              <a:t>Identity</a:t>
            </a:r>
          </a:p>
          <a:p>
            <a:pPr>
              <a:lnSpc>
                <a:spcPct val="150000"/>
              </a:lnSpc>
            </a:pPr>
            <a:r>
              <a:rPr lang="en-GB" sz="3600" dirty="0"/>
              <a:t>Social bonding</a:t>
            </a:r>
          </a:p>
        </p:txBody>
      </p:sp>
    </p:spTree>
    <p:extLst>
      <p:ext uri="{BB962C8B-B14F-4D97-AF65-F5344CB8AC3E}">
        <p14:creationId xmlns:p14="http://schemas.microsoft.com/office/powerpoint/2010/main" val="2159482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evidence is there?</a:t>
            </a:r>
          </a:p>
        </p:txBody>
      </p:sp>
      <p:sp>
        <p:nvSpPr>
          <p:cNvPr id="3" name="Content Placeholder 2"/>
          <p:cNvSpPr>
            <a:spLocks noGrp="1"/>
          </p:cNvSpPr>
          <p:nvPr>
            <p:ph idx="1"/>
          </p:nvPr>
        </p:nvSpPr>
        <p:spPr/>
        <p:txBody>
          <a:bodyPr>
            <a:normAutofit fontScale="77500" lnSpcReduction="20000"/>
          </a:bodyPr>
          <a:lstStyle/>
          <a:p>
            <a:pPr>
              <a:lnSpc>
                <a:spcPct val="150000"/>
              </a:lnSpc>
            </a:pPr>
            <a:r>
              <a:rPr lang="en-GB" sz="3600" dirty="0"/>
              <a:t>Fossil record</a:t>
            </a:r>
          </a:p>
          <a:p>
            <a:pPr>
              <a:lnSpc>
                <a:spcPct val="150000"/>
              </a:lnSpc>
            </a:pPr>
            <a:r>
              <a:rPr lang="en-GB" sz="3600" dirty="0"/>
              <a:t>Genetics</a:t>
            </a:r>
          </a:p>
          <a:p>
            <a:pPr>
              <a:lnSpc>
                <a:spcPct val="150000"/>
              </a:lnSpc>
            </a:pPr>
            <a:r>
              <a:rPr lang="en-GB" sz="3600" dirty="0"/>
              <a:t>Tools and other artefacts</a:t>
            </a:r>
          </a:p>
          <a:p>
            <a:pPr>
              <a:lnSpc>
                <a:spcPct val="150000"/>
              </a:lnSpc>
            </a:pPr>
            <a:r>
              <a:rPr lang="en-GB" sz="3600" dirty="0"/>
              <a:t>Cave paintings</a:t>
            </a:r>
          </a:p>
          <a:p>
            <a:pPr>
              <a:lnSpc>
                <a:spcPct val="150000"/>
              </a:lnSpc>
            </a:pPr>
            <a:r>
              <a:rPr lang="en-GB" sz="3600" dirty="0"/>
              <a:t>Evidence from modern languages and statistics</a:t>
            </a:r>
          </a:p>
        </p:txBody>
      </p:sp>
    </p:spTree>
    <p:extLst>
      <p:ext uri="{BB962C8B-B14F-4D97-AF65-F5344CB8AC3E}">
        <p14:creationId xmlns:p14="http://schemas.microsoft.com/office/powerpoint/2010/main" val="741864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43897"/>
            <a:ext cx="9613861" cy="1080938"/>
          </a:xfrm>
        </p:spPr>
        <p:txBody>
          <a:bodyPr/>
          <a:lstStyle/>
          <a:p>
            <a:r>
              <a:rPr lang="en-GB" dirty="0"/>
              <a:t>A taboo subject?</a:t>
            </a:r>
          </a:p>
        </p:txBody>
      </p:sp>
      <p:sp>
        <p:nvSpPr>
          <p:cNvPr id="3" name="Content Placeholder 2"/>
          <p:cNvSpPr>
            <a:spLocks noGrp="1"/>
          </p:cNvSpPr>
          <p:nvPr>
            <p:ph idx="1"/>
          </p:nvPr>
        </p:nvSpPr>
        <p:spPr>
          <a:xfrm>
            <a:off x="680321" y="2336873"/>
            <a:ext cx="9751303" cy="3599316"/>
          </a:xfrm>
        </p:spPr>
        <p:txBody>
          <a:bodyPr>
            <a:normAutofit/>
          </a:bodyPr>
          <a:lstStyle/>
          <a:p>
            <a:pPr marL="0" indent="0">
              <a:lnSpc>
                <a:spcPct val="150000"/>
              </a:lnSpc>
              <a:buNone/>
            </a:pPr>
            <a:r>
              <a:rPr lang="en-GB" sz="4000" dirty="0"/>
              <a:t>In 1866, the Linguistic Society of Paris banned any existing or future debates on the origins of language.</a:t>
            </a:r>
          </a:p>
        </p:txBody>
      </p:sp>
    </p:spTree>
    <p:extLst>
      <p:ext uri="{BB962C8B-B14F-4D97-AF65-F5344CB8AC3E}">
        <p14:creationId xmlns:p14="http://schemas.microsoft.com/office/powerpoint/2010/main" val="3963877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43897"/>
            <a:ext cx="9613861" cy="1080938"/>
          </a:xfrm>
        </p:spPr>
        <p:txBody>
          <a:bodyPr/>
          <a:lstStyle/>
          <a:p>
            <a:r>
              <a:rPr lang="en-GB" dirty="0"/>
              <a:t>Approaches</a:t>
            </a:r>
          </a:p>
        </p:txBody>
      </p:sp>
      <p:sp>
        <p:nvSpPr>
          <p:cNvPr id="3" name="Content Placeholder 2"/>
          <p:cNvSpPr>
            <a:spLocks noGrp="1"/>
          </p:cNvSpPr>
          <p:nvPr>
            <p:ph idx="1"/>
          </p:nvPr>
        </p:nvSpPr>
        <p:spPr>
          <a:xfrm>
            <a:off x="680321" y="2336873"/>
            <a:ext cx="10003230" cy="3599316"/>
          </a:xfrm>
        </p:spPr>
        <p:txBody>
          <a:bodyPr>
            <a:normAutofit fontScale="92500" lnSpcReduction="10000"/>
          </a:bodyPr>
          <a:lstStyle/>
          <a:p>
            <a:pPr marL="0" indent="0">
              <a:lnSpc>
                <a:spcPct val="150000"/>
              </a:lnSpc>
              <a:buNone/>
            </a:pPr>
            <a:r>
              <a:rPr lang="en-GB" sz="3200" b="1" dirty="0">
                <a:solidFill>
                  <a:schemeClr val="bg1"/>
                </a:solidFill>
              </a:rPr>
              <a:t>Continuity</a:t>
            </a:r>
            <a:endParaRPr lang="en-GB" sz="2800" b="1" dirty="0">
              <a:solidFill>
                <a:schemeClr val="bg1"/>
              </a:solidFill>
            </a:endParaRPr>
          </a:p>
          <a:p>
            <a:pPr>
              <a:lnSpc>
                <a:spcPct val="150000"/>
              </a:lnSpc>
            </a:pPr>
            <a:r>
              <a:rPr lang="en-GB" sz="2800" dirty="0"/>
              <a:t>Language developed over a long period of time from communication systems of our primate ancestors</a:t>
            </a:r>
          </a:p>
          <a:p>
            <a:pPr marL="0" indent="0">
              <a:lnSpc>
                <a:spcPct val="150000"/>
              </a:lnSpc>
              <a:buNone/>
            </a:pPr>
            <a:r>
              <a:rPr lang="en-GB" sz="3200" b="1" dirty="0">
                <a:solidFill>
                  <a:schemeClr val="bg1"/>
                </a:solidFill>
              </a:rPr>
              <a:t>Discontinuity</a:t>
            </a:r>
            <a:endParaRPr lang="en-GB" sz="2800" b="1" dirty="0">
              <a:solidFill>
                <a:schemeClr val="bg1"/>
              </a:solidFill>
            </a:endParaRPr>
          </a:p>
          <a:p>
            <a:pPr>
              <a:lnSpc>
                <a:spcPct val="150000"/>
              </a:lnSpc>
            </a:pPr>
            <a:r>
              <a:rPr lang="en-GB" sz="2800" dirty="0"/>
              <a:t>Language is unique to humans and emerged fairly suddenly</a:t>
            </a:r>
          </a:p>
        </p:txBody>
      </p:sp>
    </p:spTree>
    <p:extLst>
      <p:ext uri="{BB962C8B-B14F-4D97-AF65-F5344CB8AC3E}">
        <p14:creationId xmlns:p14="http://schemas.microsoft.com/office/powerpoint/2010/main" val="270914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Discontinuity</a:t>
            </a:r>
          </a:p>
        </p:txBody>
      </p:sp>
      <p:sp>
        <p:nvSpPr>
          <p:cNvPr id="3" name="Content Placeholder 2"/>
          <p:cNvSpPr>
            <a:spLocks noGrp="1"/>
          </p:cNvSpPr>
          <p:nvPr>
            <p:ph idx="1"/>
          </p:nvPr>
        </p:nvSpPr>
        <p:spPr/>
        <p:txBody>
          <a:bodyPr>
            <a:normAutofit fontScale="85000" lnSpcReduction="10000"/>
          </a:bodyPr>
          <a:lstStyle/>
          <a:p>
            <a:pPr marL="0" indent="0">
              <a:lnSpc>
                <a:spcPct val="150000"/>
              </a:lnSpc>
              <a:buNone/>
            </a:pPr>
            <a:r>
              <a:rPr lang="en-GB" sz="3600" dirty="0"/>
              <a:t>“a single chance mutation occurred in one individual in the order of 100,000 years ago, instantaneously installing the language faculty (a component of the mind–brain) in "perfect" or "near-perfect" form.”</a:t>
            </a:r>
          </a:p>
          <a:p>
            <a:pPr marL="0" indent="0">
              <a:lnSpc>
                <a:spcPct val="150000"/>
              </a:lnSpc>
              <a:buNone/>
            </a:pPr>
            <a:r>
              <a:rPr lang="en-GB" i="1" dirty="0">
                <a:solidFill>
                  <a:schemeClr val="bg1">
                    <a:lumMod val="85000"/>
                    <a:lumOff val="15000"/>
                  </a:schemeClr>
                </a:solidFill>
              </a:rPr>
              <a:t>Chomsky (1996)</a:t>
            </a:r>
          </a:p>
        </p:txBody>
      </p:sp>
    </p:spTree>
    <p:extLst>
      <p:ext uri="{BB962C8B-B14F-4D97-AF65-F5344CB8AC3E}">
        <p14:creationId xmlns:p14="http://schemas.microsoft.com/office/powerpoint/2010/main" val="3845435461"/>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750</TotalTime>
  <Words>753</Words>
  <Application>Microsoft Office PowerPoint</Application>
  <PresentationFormat>Widescreen</PresentationFormat>
  <Paragraphs>77</Paragraphs>
  <Slides>17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Trebuchet MS</vt:lpstr>
      <vt:lpstr>Berlin</vt:lpstr>
      <vt:lpstr>The Origins of Language</vt:lpstr>
      <vt:lpstr>Summary</vt:lpstr>
      <vt:lpstr>What is language?</vt:lpstr>
      <vt:lpstr>What is language?</vt:lpstr>
      <vt:lpstr>What is language for?</vt:lpstr>
      <vt:lpstr>What evidence is there?</vt:lpstr>
      <vt:lpstr>A taboo subject?</vt:lpstr>
      <vt:lpstr>Approaches</vt:lpstr>
      <vt:lpstr>Discontinuity</vt:lpstr>
      <vt:lpstr>Bow-wow, Pooh-pooh, etc.</vt:lpstr>
      <vt:lpstr>Imitation of natural sounds</vt:lpstr>
      <vt:lpstr>Aquatic Apes</vt:lpstr>
      <vt:lpstr>Hmmmmm</vt:lpstr>
      <vt:lpstr>From grooming to gossip</vt:lpstr>
      <vt:lpstr>Waving the hands about</vt:lpstr>
      <vt:lpstr>Bibilography</vt:lpstr>
      <vt:lpstr>Bibilography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Manx (Gaelic)</dc:title>
  <dc:creator>Simon Ager</dc:creator>
  <cp:lastModifiedBy>Simon Ager</cp:lastModifiedBy>
  <cp:revision>239</cp:revision>
  <dcterms:created xsi:type="dcterms:W3CDTF">2016-02-22T11:12:06Z</dcterms:created>
  <dcterms:modified xsi:type="dcterms:W3CDTF">2016-07-04T19:47:45Z</dcterms:modified>
</cp:coreProperties>
</file>