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thestar.com/news/world/2013/04/15/dying_languages_scientists_fret_as_one_disappears_every_14_days.html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Individual totals from </a:t>
            </a:r>
            <a:r>
              <a:rPr lang="en-GB" u="sng">
                <a:solidFill>
                  <a:schemeClr val="hlink"/>
                </a:solidFill>
                <a:hlinkClick r:id="rId2"/>
              </a:rPr>
              <a:t>article in The Star</a:t>
            </a:r>
            <a:r>
              <a:rPr lang="en-GB"/>
              <a:t> from April 2013.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flipH="1" rot="10800000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2393175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 rot="10800000">
            <a:off x="0" y="2983958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 flipH="1" rot="10800000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 flipH="1">
            <a:off x="4526627" y="571349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/>
          <p:nvPr/>
        </p:nvSpPr>
        <p:spPr>
          <a:xfrm rot="10800000">
            <a:off x="4526627" y="1162132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 rot="10800000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4526627" y="3820834"/>
            <a:ext cx="4617372" cy="59050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4526627" y="4411617"/>
            <a:ext cx="4617372" cy="571095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6676" y="76256"/>
            <a:ext cx="9134130" cy="5054792"/>
          </a:xfrm>
          <a:custGeom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unesco.org/culture/languages-atlas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ogmios.org/" TargetMode="External"/><Relationship Id="rId4" Type="http://schemas.openxmlformats.org/officeDocument/2006/relationships/hyperlink" Target="http://www.endangeredlanguages.com" TargetMode="External"/><Relationship Id="rId5" Type="http://schemas.openxmlformats.org/officeDocument/2006/relationships/hyperlink" Target="http://www.hrelp.org/languages/" TargetMode="External"/><Relationship Id="rId6" Type="http://schemas.openxmlformats.org/officeDocument/2006/relationships/hyperlink" Target="http://www.unesco.org/culture/languages-atl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Language decline &amp; revival</a:t>
            </a:r>
          </a:p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by Simon Ager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is language death?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Break down of intergenerational transfer = moribund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Loss of all speakers, but documented = dead, but sleeping / revivable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Loss of all speakers and undocumented = extinct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Why do languages die?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Official / unofficial repression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Language shift due to external and internal pressures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Disease, war, genocide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Rural depopulation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Environmental degradation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Why is this a problem?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Loss of culture and knowledge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Loss of alternative ways of seeing the world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Loss of linguistic diversity</a:t>
            </a:r>
          </a:p>
          <a:p>
            <a:pPr indent="-381000" lvl="0" marL="45720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Psychological impacts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/>
              <a:t>What is the scale of this problem?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5,000 - 7,000 languages currently spoken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More than half are moribund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Most have a only few thousand speakers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548 have fewer than 100 speakers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50-90% might die by the end of the 21st century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/>
              <a:t>UNESCO’s levels of language risk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b="1" lang="en-GB" sz="1800"/>
              <a:t>Safe</a:t>
            </a:r>
            <a:r>
              <a:rPr lang="en-GB" sz="1800"/>
              <a:t>: Widely spoken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b="1" lang="en-GB" sz="1800"/>
              <a:t>Vulnerable</a:t>
            </a:r>
            <a:r>
              <a:rPr lang="en-GB" sz="1800"/>
              <a:t>: Not spoken by children outside the home (600 languages)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b="1" lang="en-GB" sz="1800"/>
              <a:t>Definitely endangered</a:t>
            </a:r>
            <a:r>
              <a:rPr lang="en-GB" sz="1800"/>
              <a:t>: Children not speaking (646 languages)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b="1" lang="en-GB" sz="1800"/>
              <a:t>Severely endangered</a:t>
            </a:r>
            <a:r>
              <a:rPr lang="en-GB" sz="1800"/>
              <a:t>: Only spoken by oldest generations (527 languages)</a:t>
            </a: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buSzPct val="100000"/>
              <a:buAutoNum type="arabicPeriod"/>
            </a:pPr>
            <a:r>
              <a:rPr b="1" lang="en-GB" sz="1800"/>
              <a:t>Critically endangered</a:t>
            </a:r>
            <a:r>
              <a:rPr lang="en-GB" sz="1800"/>
              <a:t>: Spoken by only a few members of the oldest generation, often semi-speakers (577 languages)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-GB" sz="1800"/>
              <a:t>Total:</a:t>
            </a:r>
            <a:r>
              <a:rPr lang="en-GB" sz="1800"/>
              <a:t> 2,471 (</a:t>
            </a:r>
            <a:r>
              <a:rPr lang="en-GB" sz="1800" u="sng">
                <a:solidFill>
                  <a:schemeClr val="hlink"/>
                </a:solidFill>
                <a:hlinkClick r:id="rId3"/>
              </a:rPr>
              <a:t>UNESCO Interactive Atlas of the World’s Languages in Danger</a:t>
            </a:r>
            <a:r>
              <a:rPr lang="en-GB" sz="1800"/>
              <a:t>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What should we do?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-GB" sz="2400"/>
              <a:t>Nothing - language death and change is normal/natural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-GB" sz="2400"/>
              <a:t>Document languages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-GB" sz="2400"/>
              <a:t>Revive, revitalise and maintain languages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  <a:buAutoNum type="arabicPeriod"/>
            </a:pPr>
            <a:r>
              <a:rPr lang="en-GB" sz="2400"/>
              <a:t>Support speakers of endangered languages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/>
              <a:t>Relevance to language learning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Revival efforts show the value of immersion education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Cultural is an important part of language</a:t>
            </a:r>
          </a:p>
          <a:p>
            <a:pPr indent="-381000" lvl="0" marL="457200" rtl="0">
              <a:lnSpc>
                <a:spcPct val="200000"/>
              </a:lnSpc>
              <a:spcBef>
                <a:spcPts val="0"/>
              </a:spcBef>
              <a:buSzPct val="100000"/>
            </a:pPr>
            <a:r>
              <a:rPr lang="en-GB" sz="2400"/>
              <a:t>Ways to motivate people to learn and use languages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Links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/>
              <a:t>Foundation for Endangered Languages</a:t>
            </a:r>
            <a:br>
              <a:rPr lang="en-GB" sz="1800"/>
            </a:br>
            <a:r>
              <a:rPr lang="en-GB" sz="1800" u="sng">
                <a:solidFill>
                  <a:schemeClr val="hlink"/>
                </a:solidFill>
                <a:hlinkClick r:id="rId3"/>
              </a:rPr>
              <a:t>http://www.ogmios.org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-GB" sz="1800"/>
              <a:t>Endangered Languages Project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u="sng">
                <a:solidFill>
                  <a:schemeClr val="hlink"/>
                </a:solidFill>
                <a:hlinkClick r:id="rId4"/>
              </a:rPr>
              <a:t>http://www.endangeredlanguages.com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-GB" sz="1800"/>
              <a:t>The Hans Rausing Endangered Languages Project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800" u="sng">
                <a:solidFill>
                  <a:schemeClr val="hlink"/>
                </a:solidFill>
                <a:hlinkClick r:id="rId5"/>
              </a:rPr>
              <a:t>http://www.hrelp.org/languages/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-GB" sz="1800"/>
              <a:t>UNESCO Atlas of the World's Languages in Danger</a:t>
            </a:r>
          </a:p>
          <a:p>
            <a:pPr lvl="0">
              <a:spcBef>
                <a:spcPts val="0"/>
              </a:spcBef>
              <a:buNone/>
            </a:pPr>
            <a:r>
              <a:rPr lang="en-GB" sz="1800" u="sng">
                <a:solidFill>
                  <a:schemeClr val="hlink"/>
                </a:solidFill>
                <a:hlinkClick r:id="rId6"/>
              </a:rPr>
              <a:t>http://www.unesco.org/culture/languages-atlas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