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3" r:id="rId1"/>
  </p:sldMasterIdLst>
  <p:notesMasterIdLst>
    <p:notesMasterId r:id="rId19"/>
  </p:notesMasterIdLst>
  <p:sldIdLst>
    <p:sldId id="256" r:id="rId2"/>
    <p:sldId id="257" r:id="rId3"/>
    <p:sldId id="258" r:id="rId4"/>
    <p:sldId id="274" r:id="rId5"/>
    <p:sldId id="259" r:id="rId6"/>
    <p:sldId id="270" r:id="rId7"/>
    <p:sldId id="269" r:id="rId8"/>
    <p:sldId id="273" r:id="rId9"/>
    <p:sldId id="260" r:id="rId10"/>
    <p:sldId id="261" r:id="rId11"/>
    <p:sldId id="262" r:id="rId12"/>
    <p:sldId id="263" r:id="rId13"/>
    <p:sldId id="267" r:id="rId14"/>
    <p:sldId id="264" r:id="rId15"/>
    <p:sldId id="266" r:id="rId16"/>
    <p:sldId id="271" r:id="rId17"/>
    <p:sldId id="26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ECFF"/>
    <a:srgbClr val="CD142A"/>
    <a:srgbClr val="C00000"/>
    <a:srgbClr val="FF1428"/>
    <a:srgbClr val="F7DB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71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53905D-ADA4-4CA4-83EA-D7AC5E63C02C}" type="datetimeFigureOut">
              <a:rPr lang="en-GB" smtClean="0"/>
              <a:t>07/05/2016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AB3863-2478-425B-AF7B-A07EC0CD42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949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y-GB" dirty="0" err="1"/>
              <a:t>Three</a:t>
            </a:r>
            <a:r>
              <a:rPr lang="cy-GB" baseline="0" dirty="0"/>
              <a:t> </a:t>
            </a:r>
            <a:r>
              <a:rPr lang="cy-GB" baseline="0" dirty="0" err="1"/>
              <a:t>legs</a:t>
            </a:r>
            <a:r>
              <a:rPr lang="cy-GB" baseline="0" dirty="0"/>
              <a:t> of Mann / </a:t>
            </a:r>
            <a:r>
              <a:rPr lang="cy-GB" baseline="0" dirty="0" err="1"/>
              <a:t>Tree</a:t>
            </a:r>
            <a:r>
              <a:rPr lang="cy-GB" baseline="0" dirty="0"/>
              <a:t> </a:t>
            </a:r>
            <a:r>
              <a:rPr lang="cy-GB" baseline="0" dirty="0" err="1"/>
              <a:t>Cassyn</a:t>
            </a:r>
            <a:r>
              <a:rPr lang="cy-GB" baseline="0" dirty="0"/>
              <a:t> </a:t>
            </a:r>
            <a:r>
              <a:rPr lang="cy-GB" baseline="0" dirty="0" err="1"/>
              <a:t>Vannin</a:t>
            </a:r>
            <a:r>
              <a:rPr lang="cy-GB" baseline="0" dirty="0"/>
              <a:t> – </a:t>
            </a:r>
            <a:r>
              <a:rPr lang="cy-GB" baseline="0" dirty="0" err="1"/>
              <a:t>triskelion</a:t>
            </a:r>
            <a:r>
              <a:rPr lang="cy-GB" baseline="0" dirty="0"/>
              <a:t> </a:t>
            </a:r>
            <a:r>
              <a:rPr lang="cy-GB" baseline="0" dirty="0" err="1"/>
              <a:t>dates</a:t>
            </a:r>
            <a:r>
              <a:rPr lang="cy-GB" baseline="0" dirty="0"/>
              <a:t> </a:t>
            </a:r>
            <a:r>
              <a:rPr lang="cy-GB" baseline="0" dirty="0" err="1"/>
              <a:t>from</a:t>
            </a:r>
            <a:r>
              <a:rPr lang="cy-GB" baseline="0" dirty="0"/>
              <a:t> 13th </a:t>
            </a:r>
            <a:r>
              <a:rPr lang="cy-GB" baseline="0" dirty="0" err="1"/>
              <a:t>century</a:t>
            </a:r>
            <a:r>
              <a:rPr lang="cy-GB" baseline="0" dirty="0"/>
              <a:t>, </a:t>
            </a:r>
            <a:r>
              <a:rPr lang="cy-GB" baseline="0" dirty="0" err="1"/>
              <a:t>possibly</a:t>
            </a:r>
            <a:r>
              <a:rPr lang="cy-GB" baseline="0" dirty="0"/>
              <a:t> </a:t>
            </a:r>
            <a:r>
              <a:rPr lang="cy-GB" baseline="0" dirty="0" err="1"/>
              <a:t>from</a:t>
            </a:r>
            <a:r>
              <a:rPr lang="cy-GB" baseline="0" dirty="0"/>
              <a:t> </a:t>
            </a:r>
            <a:r>
              <a:rPr lang="cy-GB" baseline="0" dirty="0" err="1"/>
              <a:t>Sicily</a:t>
            </a:r>
            <a:r>
              <a:rPr lang="cy-GB" baseline="0" dirty="0"/>
              <a:t>. </a:t>
            </a:r>
            <a:r>
              <a:rPr lang="cy-GB" baseline="0" dirty="0" err="1"/>
              <a:t>Moto</a:t>
            </a:r>
            <a:r>
              <a:rPr lang="cy-GB" baseline="0" dirty="0"/>
              <a:t> </a:t>
            </a:r>
            <a:r>
              <a:rPr lang="cy-GB" baseline="0" dirty="0" err="1"/>
              <a:t>Quocunque</a:t>
            </a:r>
            <a:r>
              <a:rPr lang="cy-GB" baseline="0" dirty="0"/>
              <a:t> </a:t>
            </a:r>
            <a:r>
              <a:rPr lang="cy-GB" baseline="0" dirty="0" err="1"/>
              <a:t>jeceris</a:t>
            </a:r>
            <a:r>
              <a:rPr lang="cy-GB" baseline="0" dirty="0"/>
              <a:t> </a:t>
            </a:r>
            <a:r>
              <a:rPr lang="cy-GB" baseline="0" dirty="0" err="1"/>
              <a:t>stabit</a:t>
            </a:r>
            <a:r>
              <a:rPr lang="cy-GB" baseline="0" dirty="0"/>
              <a:t> “</a:t>
            </a:r>
            <a:r>
              <a:rPr lang="cy-GB" baseline="0" dirty="0" err="1"/>
              <a:t>Whitersoever</a:t>
            </a:r>
            <a:r>
              <a:rPr lang="cy-GB" baseline="0" dirty="0"/>
              <a:t> </a:t>
            </a:r>
            <a:r>
              <a:rPr lang="cy-GB" baseline="0" dirty="0" err="1"/>
              <a:t>you</a:t>
            </a:r>
            <a:r>
              <a:rPr lang="cy-GB" baseline="0" dirty="0"/>
              <a:t> </a:t>
            </a:r>
            <a:r>
              <a:rPr lang="cy-GB" baseline="0" dirty="0" err="1"/>
              <a:t>throw</a:t>
            </a:r>
            <a:r>
              <a:rPr lang="cy-GB" baseline="0" dirty="0"/>
              <a:t> it, it </a:t>
            </a:r>
            <a:r>
              <a:rPr lang="cy-GB" baseline="0" dirty="0" err="1"/>
              <a:t>will</a:t>
            </a:r>
            <a:r>
              <a:rPr lang="cy-GB" baseline="0" dirty="0"/>
              <a:t> stand”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B3863-2478-425B-AF7B-A07EC0CD42E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172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lhionney</a:t>
            </a:r>
            <a:r>
              <a:rPr lang="en-GB" dirty="0"/>
              <a:t> = ale; </a:t>
            </a:r>
            <a:r>
              <a:rPr lang="en-GB" dirty="0" err="1"/>
              <a:t>oast</a:t>
            </a:r>
            <a:r>
              <a:rPr lang="en-GB" baseline="0" dirty="0"/>
              <a:t> = frequented; </a:t>
            </a:r>
            <a:r>
              <a:rPr lang="en-GB" baseline="0" dirty="0" err="1"/>
              <a:t>seinnse</a:t>
            </a:r>
            <a:r>
              <a:rPr lang="en-GB" baseline="0" dirty="0"/>
              <a:t> = change (money); </a:t>
            </a:r>
            <a:r>
              <a:rPr lang="en-GB" baseline="0" dirty="0" err="1"/>
              <a:t>òsta</a:t>
            </a:r>
            <a:r>
              <a:rPr lang="en-GB" baseline="0" dirty="0"/>
              <a:t> = inn; alehouse; </a:t>
            </a:r>
            <a:r>
              <a:rPr lang="en-GB" baseline="0" dirty="0" err="1"/>
              <a:t>tábhairne</a:t>
            </a:r>
            <a:r>
              <a:rPr lang="en-GB" baseline="0" dirty="0"/>
              <a:t> = tavern, borrowed from Anglo-Norman </a:t>
            </a:r>
            <a:r>
              <a:rPr lang="en-GB" baseline="0" dirty="0" err="1"/>
              <a:t>taverne</a:t>
            </a:r>
            <a:r>
              <a:rPr lang="en-GB" baseline="0" dirty="0"/>
              <a:t>, from Latin </a:t>
            </a:r>
            <a:r>
              <a:rPr lang="en-GB" baseline="0" dirty="0" err="1"/>
              <a:t>taberna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B3863-2478-425B-AF7B-A07EC0CD42E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7588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skibbylt</a:t>
            </a:r>
            <a:r>
              <a:rPr lang="en-GB" baseline="0" dirty="0"/>
              <a:t> = 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agile, light-footed, vivacious, nimble, skip, acrobatic, active (as person), bouncing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B3863-2478-425B-AF7B-A07EC0CD42E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769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5903-80A2-4B42-A4EF-7F0E3E82566F}" type="datetimeFigureOut">
              <a:rPr lang="en-GB" smtClean="0"/>
              <a:t>07/05/2016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DEF7A-BFB3-457F-940E-4EB730758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5199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5903-80A2-4B42-A4EF-7F0E3E82566F}" type="datetimeFigureOut">
              <a:rPr lang="en-GB" smtClean="0"/>
              <a:t>07/05/2016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DEF7A-BFB3-457F-940E-4EB730758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756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5903-80A2-4B42-A4EF-7F0E3E82566F}" type="datetimeFigureOut">
              <a:rPr lang="en-GB" smtClean="0"/>
              <a:t>07/05/2016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DEF7A-BFB3-457F-940E-4EB730758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261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5903-80A2-4B42-A4EF-7F0E3E82566F}" type="datetimeFigureOut">
              <a:rPr lang="en-GB" smtClean="0"/>
              <a:t>07/05/2016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DEF7A-BFB3-457F-940E-4EB730758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79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5903-80A2-4B42-A4EF-7F0E3E82566F}" type="datetimeFigureOut">
              <a:rPr lang="en-GB" smtClean="0"/>
              <a:t>07/05/2016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DEF7A-BFB3-457F-940E-4EB730758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454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5903-80A2-4B42-A4EF-7F0E3E82566F}" type="datetimeFigureOut">
              <a:rPr lang="en-GB" smtClean="0"/>
              <a:t>07/05/2016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DEF7A-BFB3-457F-940E-4EB730758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437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5903-80A2-4B42-A4EF-7F0E3E82566F}" type="datetimeFigureOut">
              <a:rPr lang="en-GB" smtClean="0"/>
              <a:t>07/05/2016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DEF7A-BFB3-457F-940E-4EB730758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464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5903-80A2-4B42-A4EF-7F0E3E82566F}" type="datetimeFigureOut">
              <a:rPr lang="en-GB" smtClean="0"/>
              <a:t>07/05/2016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DEF7A-BFB3-457F-940E-4EB730758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7387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5903-80A2-4B42-A4EF-7F0E3E82566F}" type="datetimeFigureOut">
              <a:rPr lang="en-GB" smtClean="0"/>
              <a:t>07/05/2016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DEF7A-BFB3-457F-940E-4EB730758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678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5903-80A2-4B42-A4EF-7F0E3E82566F}" type="datetimeFigureOut">
              <a:rPr lang="en-GB" smtClean="0"/>
              <a:t>07/05/2016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DEF7A-BFB3-457F-940E-4EB730758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464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5903-80A2-4B42-A4EF-7F0E3E82566F}" type="datetimeFigureOut">
              <a:rPr lang="en-GB" smtClean="0"/>
              <a:t>07/05/2016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DEF7A-BFB3-457F-940E-4EB730758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956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F7DB15"/>
            </a:gs>
            <a:gs pos="0">
              <a:srgbClr val="FF1428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D5903-80A2-4B42-A4EF-7F0E3E82566F}" type="datetimeFigureOut">
              <a:rPr lang="en-GB" smtClean="0"/>
              <a:t>07/05/2016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DEF7A-BFB3-457F-940E-4EB730758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5187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omniglot.com/writing/manx.htm" TargetMode="External"/><Relationship Id="rId3" Type="http://schemas.openxmlformats.org/officeDocument/2006/relationships/hyperlink" Target="http://www.culturevannin.im/cms/page_288619.html" TargetMode="External"/><Relationship Id="rId7" Type="http://schemas.openxmlformats.org/officeDocument/2006/relationships/hyperlink" Target="http://www.manxnationalheritage.im/" TargetMode="External"/><Relationship Id="rId2" Type="http://schemas.openxmlformats.org/officeDocument/2006/relationships/hyperlink" Target="http://www.learnmanx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nxradio.com/news/manx-gaelic/" TargetMode="External"/><Relationship Id="rId5" Type="http://schemas.openxmlformats.org/officeDocument/2006/relationships/hyperlink" Target="http://taggloo.im/Translate" TargetMode="External"/><Relationship Id="rId4" Type="http://schemas.openxmlformats.org/officeDocument/2006/relationships/hyperlink" Target="http://www.mannin.info/Mannin/fockleyr/e2m.php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-286xpqtC7M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14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0999"/>
            <a:ext cx="12173414" cy="60867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14" y="517235"/>
            <a:ext cx="12293600" cy="868363"/>
          </a:xfrm>
        </p:spPr>
        <p:txBody>
          <a:bodyPr>
            <a:normAutofit/>
          </a:bodyPr>
          <a:lstStyle/>
          <a:p>
            <a:r>
              <a:rPr lang="cy-GB" sz="44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An</a:t>
            </a:r>
            <a:r>
              <a:rPr lang="cy-GB" sz="4400" b="1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cy-GB" sz="44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Introduction</a:t>
            </a:r>
            <a:r>
              <a:rPr lang="cy-GB" sz="4400" b="1" dirty="0">
                <a:solidFill>
                  <a:schemeClr val="bg1"/>
                </a:solidFill>
                <a:latin typeface="Georgia" panose="02040502050405020303" pitchFamily="18" charset="0"/>
              </a:rPr>
              <a:t> to </a:t>
            </a:r>
            <a:r>
              <a:rPr lang="cy-GB" sz="44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Manx</a:t>
            </a:r>
            <a:r>
              <a:rPr lang="cy-GB" sz="4400" b="1" dirty="0">
                <a:solidFill>
                  <a:schemeClr val="bg1"/>
                </a:solidFill>
                <a:latin typeface="Georgia" panose="02040502050405020303" pitchFamily="18" charset="0"/>
              </a:rPr>
              <a:t> (</a:t>
            </a:r>
            <a:r>
              <a:rPr lang="cy-GB" sz="44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Gaelic</a:t>
            </a:r>
            <a:r>
              <a:rPr lang="cy-GB" sz="4400" b="1" dirty="0">
                <a:solidFill>
                  <a:schemeClr val="bg1"/>
                </a:solidFill>
                <a:latin typeface="Georgia" panose="02040502050405020303" pitchFamily="18" charset="0"/>
              </a:rPr>
              <a:t>)</a:t>
            </a:r>
            <a:endParaRPr lang="en-GB" sz="44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9350" y="5818707"/>
            <a:ext cx="12192000" cy="785235"/>
          </a:xfrm>
        </p:spPr>
        <p:txBody>
          <a:bodyPr>
            <a:normAutofit/>
          </a:bodyPr>
          <a:lstStyle/>
          <a:p>
            <a:r>
              <a:rPr lang="en-GB" sz="4000" b="1" dirty="0" err="1">
                <a:solidFill>
                  <a:srgbClr val="F7DB15"/>
                </a:solidFill>
                <a:latin typeface="Georgia" panose="02040502050405020303" pitchFamily="18" charset="0"/>
              </a:rPr>
              <a:t>Fosley-raa</a:t>
            </a:r>
            <a:r>
              <a:rPr lang="en-GB" sz="4000" b="1" dirty="0">
                <a:solidFill>
                  <a:srgbClr val="F7DB15"/>
                </a:solidFill>
                <a:latin typeface="Georgia" panose="02040502050405020303" pitchFamily="18" charset="0"/>
              </a:rPr>
              <a:t> </a:t>
            </a:r>
            <a:r>
              <a:rPr lang="en-GB" sz="4000" b="1" dirty="0" err="1">
                <a:solidFill>
                  <a:srgbClr val="F7DB15"/>
                </a:solidFill>
                <a:latin typeface="Georgia" panose="02040502050405020303" pitchFamily="18" charset="0"/>
              </a:rPr>
              <a:t>dys</a:t>
            </a:r>
            <a:r>
              <a:rPr lang="en-GB" sz="4000" b="1" dirty="0">
                <a:solidFill>
                  <a:srgbClr val="F7DB15"/>
                </a:solidFill>
                <a:latin typeface="Georgia" panose="02040502050405020303" pitchFamily="18" charset="0"/>
              </a:rPr>
              <a:t> y </a:t>
            </a:r>
            <a:r>
              <a:rPr lang="en-GB" sz="4000" b="1" dirty="0" err="1">
                <a:solidFill>
                  <a:srgbClr val="F7DB15"/>
                </a:solidFill>
                <a:latin typeface="Georgia" panose="02040502050405020303" pitchFamily="18" charset="0"/>
              </a:rPr>
              <a:t>Ghaelg</a:t>
            </a:r>
            <a:endParaRPr lang="en-GB" sz="4000" b="1" dirty="0">
              <a:solidFill>
                <a:srgbClr val="F7DB15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297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y-GB" sz="3600" b="1" dirty="0" err="1">
                <a:solidFill>
                  <a:srgbClr val="FF1428"/>
                </a:solidFill>
                <a:latin typeface="Georgia" panose="02040502050405020303" pitchFamily="18" charset="0"/>
              </a:rPr>
              <a:t>Bannaghtyn</a:t>
            </a:r>
            <a:r>
              <a:rPr lang="cy-GB" sz="3600" b="1" dirty="0">
                <a:solidFill>
                  <a:srgbClr val="FF1428"/>
                </a:solidFill>
                <a:latin typeface="Georgia" panose="02040502050405020303" pitchFamily="18" charset="0"/>
              </a:rPr>
              <a:t> / </a:t>
            </a:r>
            <a:r>
              <a:rPr lang="cy-GB" sz="3600" b="1" dirty="0" err="1">
                <a:solidFill>
                  <a:srgbClr val="FF1428"/>
                </a:solidFill>
                <a:latin typeface="Georgia" panose="02040502050405020303" pitchFamily="18" charset="0"/>
              </a:rPr>
              <a:t>Greetings</a:t>
            </a:r>
            <a:endParaRPr lang="en-GB" sz="3600" b="1" dirty="0">
              <a:solidFill>
                <a:srgbClr val="FF1428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3698"/>
            <a:ext cx="10515600" cy="4780127"/>
          </a:xfrm>
        </p:spPr>
        <p:txBody>
          <a:bodyPr>
            <a:normAutofit lnSpcReduction="10000"/>
          </a:bodyPr>
          <a:lstStyle/>
          <a:p>
            <a:pPr>
              <a:lnSpc>
                <a:spcPct val="160000"/>
              </a:lnSpc>
            </a:pPr>
            <a:r>
              <a:rPr lang="cy-GB" dirty="0" err="1">
                <a:latin typeface="Georgia" panose="02040502050405020303" pitchFamily="18" charset="0"/>
              </a:rPr>
              <a:t>Kys</a:t>
            </a:r>
            <a:r>
              <a:rPr lang="cy-GB" dirty="0">
                <a:latin typeface="Georgia" panose="02040502050405020303" pitchFamily="18" charset="0"/>
              </a:rPr>
              <a:t> </a:t>
            </a:r>
            <a:r>
              <a:rPr lang="cy-GB" dirty="0" err="1">
                <a:latin typeface="Georgia" panose="02040502050405020303" pitchFamily="18" charset="0"/>
              </a:rPr>
              <a:t>t’ou</a:t>
            </a:r>
            <a:r>
              <a:rPr lang="cy-GB" dirty="0">
                <a:latin typeface="Georgia" panose="02040502050405020303" pitchFamily="18" charset="0"/>
              </a:rPr>
              <a:t> (</a:t>
            </a:r>
            <a:r>
              <a:rPr lang="cy-GB" dirty="0" err="1">
                <a:latin typeface="Georgia" panose="02040502050405020303" pitchFamily="18" charset="0"/>
              </a:rPr>
              <a:t>whooniney</a:t>
            </a:r>
            <a:r>
              <a:rPr lang="cy-GB" dirty="0">
                <a:latin typeface="Georgia" panose="02040502050405020303" pitchFamily="18" charset="0"/>
              </a:rPr>
              <a:t>)?  = </a:t>
            </a:r>
            <a:r>
              <a:rPr lang="cy-GB" dirty="0" err="1">
                <a:latin typeface="Georgia" panose="02040502050405020303" pitchFamily="18" charset="0"/>
              </a:rPr>
              <a:t>How</a:t>
            </a:r>
            <a:r>
              <a:rPr lang="cy-GB" dirty="0">
                <a:latin typeface="Georgia" panose="02040502050405020303" pitchFamily="18" charset="0"/>
              </a:rPr>
              <a:t> </a:t>
            </a:r>
            <a:r>
              <a:rPr lang="cy-GB" dirty="0" err="1">
                <a:latin typeface="Georgia" panose="02040502050405020303" pitchFamily="18" charset="0"/>
              </a:rPr>
              <a:t>are</a:t>
            </a:r>
            <a:r>
              <a:rPr lang="cy-GB" dirty="0">
                <a:latin typeface="Georgia" panose="02040502050405020303" pitchFamily="18" charset="0"/>
              </a:rPr>
              <a:t> </a:t>
            </a:r>
            <a:r>
              <a:rPr lang="cy-GB" dirty="0" err="1">
                <a:latin typeface="Georgia" panose="02040502050405020303" pitchFamily="18" charset="0"/>
              </a:rPr>
              <a:t>you</a:t>
            </a:r>
            <a:r>
              <a:rPr lang="cy-GB" dirty="0">
                <a:latin typeface="Georgia" panose="02040502050405020303" pitchFamily="18" charset="0"/>
              </a:rPr>
              <a:t> (</a:t>
            </a:r>
            <a:r>
              <a:rPr lang="cy-GB" dirty="0" err="1">
                <a:latin typeface="Georgia" panose="02040502050405020303" pitchFamily="18" charset="0"/>
              </a:rPr>
              <a:t>mate</a:t>
            </a:r>
            <a:r>
              <a:rPr lang="cy-GB" dirty="0">
                <a:latin typeface="Georgia" panose="02040502050405020303" pitchFamily="18" charset="0"/>
              </a:rPr>
              <a:t>)? (</a:t>
            </a:r>
            <a:r>
              <a:rPr lang="cy-GB" dirty="0" err="1">
                <a:latin typeface="Georgia" panose="02040502050405020303" pitchFamily="18" charset="0"/>
              </a:rPr>
              <a:t>sg</a:t>
            </a:r>
            <a:r>
              <a:rPr lang="cy-GB" dirty="0">
                <a:latin typeface="Georgia" panose="02040502050405020303" pitchFamily="18" charset="0"/>
              </a:rPr>
              <a:t>)</a:t>
            </a:r>
          </a:p>
          <a:p>
            <a:pPr>
              <a:lnSpc>
                <a:spcPct val="160000"/>
              </a:lnSpc>
            </a:pPr>
            <a:r>
              <a:rPr lang="cy-GB" dirty="0" err="1">
                <a:latin typeface="Georgia" panose="02040502050405020303" pitchFamily="18" charset="0"/>
              </a:rPr>
              <a:t>Kanys</a:t>
            </a:r>
            <a:r>
              <a:rPr lang="cy-GB" dirty="0">
                <a:latin typeface="Georgia" panose="02040502050405020303" pitchFamily="18" charset="0"/>
              </a:rPr>
              <a:t> ta </a:t>
            </a:r>
            <a:r>
              <a:rPr lang="cy-GB" dirty="0" err="1">
                <a:latin typeface="Georgia" panose="02040502050405020303" pitchFamily="18" charset="0"/>
              </a:rPr>
              <a:t>shiu</a:t>
            </a:r>
            <a:r>
              <a:rPr lang="cy-GB" dirty="0">
                <a:latin typeface="Georgia" panose="02040502050405020303" pitchFamily="18" charset="0"/>
              </a:rPr>
              <a:t>? = </a:t>
            </a:r>
            <a:r>
              <a:rPr lang="cy-GB" dirty="0" err="1">
                <a:latin typeface="Georgia" panose="02040502050405020303" pitchFamily="18" charset="0"/>
              </a:rPr>
              <a:t>How</a:t>
            </a:r>
            <a:r>
              <a:rPr lang="cy-GB" dirty="0">
                <a:latin typeface="Georgia" panose="02040502050405020303" pitchFamily="18" charset="0"/>
              </a:rPr>
              <a:t> </a:t>
            </a:r>
            <a:r>
              <a:rPr lang="cy-GB" dirty="0" err="1">
                <a:latin typeface="Georgia" panose="02040502050405020303" pitchFamily="18" charset="0"/>
              </a:rPr>
              <a:t>are</a:t>
            </a:r>
            <a:r>
              <a:rPr lang="cy-GB" dirty="0">
                <a:latin typeface="Georgia" panose="02040502050405020303" pitchFamily="18" charset="0"/>
              </a:rPr>
              <a:t> </a:t>
            </a:r>
            <a:r>
              <a:rPr lang="cy-GB" dirty="0" err="1">
                <a:latin typeface="Georgia" panose="02040502050405020303" pitchFamily="18" charset="0"/>
              </a:rPr>
              <a:t>you</a:t>
            </a:r>
            <a:r>
              <a:rPr lang="cy-GB" dirty="0">
                <a:latin typeface="Georgia" panose="02040502050405020303" pitchFamily="18" charset="0"/>
              </a:rPr>
              <a:t>? (</a:t>
            </a:r>
            <a:r>
              <a:rPr lang="cy-GB" dirty="0" err="1">
                <a:latin typeface="Georgia" panose="02040502050405020303" pitchFamily="18" charset="0"/>
              </a:rPr>
              <a:t>pl</a:t>
            </a:r>
            <a:r>
              <a:rPr lang="cy-GB" dirty="0">
                <a:latin typeface="Georgia" panose="02040502050405020303" pitchFamily="18" charset="0"/>
              </a:rPr>
              <a:t>) </a:t>
            </a:r>
          </a:p>
          <a:p>
            <a:pPr>
              <a:lnSpc>
                <a:spcPct val="160000"/>
              </a:lnSpc>
            </a:pPr>
            <a:r>
              <a:rPr lang="cy-GB" dirty="0" err="1">
                <a:latin typeface="Georgia" panose="02040502050405020303" pitchFamily="18" charset="0"/>
              </a:rPr>
              <a:t>Braew</a:t>
            </a:r>
            <a:r>
              <a:rPr lang="cy-GB" dirty="0">
                <a:latin typeface="Georgia" panose="02040502050405020303" pitchFamily="18" charset="0"/>
              </a:rPr>
              <a:t>, gura </a:t>
            </a:r>
            <a:r>
              <a:rPr lang="cy-GB" dirty="0" err="1">
                <a:latin typeface="Georgia" panose="02040502050405020303" pitchFamily="18" charset="0"/>
              </a:rPr>
              <a:t>mie</a:t>
            </a:r>
            <a:r>
              <a:rPr lang="cy-GB" dirty="0">
                <a:latin typeface="Georgia" panose="02040502050405020303" pitchFamily="18" charset="0"/>
              </a:rPr>
              <a:t> </a:t>
            </a:r>
            <a:r>
              <a:rPr lang="cy-GB" dirty="0" err="1">
                <a:latin typeface="Georgia" panose="02040502050405020303" pitchFamily="18" charset="0"/>
              </a:rPr>
              <a:t>ayd</a:t>
            </a:r>
            <a:r>
              <a:rPr lang="cy-GB" dirty="0">
                <a:latin typeface="Georgia" panose="02040502050405020303" pitchFamily="18" charset="0"/>
              </a:rPr>
              <a:t>, as </a:t>
            </a:r>
            <a:r>
              <a:rPr lang="cy-GB" dirty="0" err="1">
                <a:latin typeface="Georgia" panose="02040502050405020303" pitchFamily="18" charset="0"/>
              </a:rPr>
              <a:t>uss</a:t>
            </a:r>
            <a:r>
              <a:rPr lang="cy-GB" dirty="0">
                <a:latin typeface="Georgia" panose="02040502050405020303" pitchFamily="18" charset="0"/>
              </a:rPr>
              <a:t> </a:t>
            </a:r>
            <a:r>
              <a:rPr lang="cy-GB" dirty="0" err="1">
                <a:latin typeface="Georgia" panose="02040502050405020303" pitchFamily="18" charset="0"/>
              </a:rPr>
              <a:t>hene</a:t>
            </a:r>
            <a:r>
              <a:rPr lang="cy-GB" dirty="0">
                <a:latin typeface="Georgia" panose="02040502050405020303" pitchFamily="18" charset="0"/>
              </a:rPr>
              <a:t>? = </a:t>
            </a:r>
            <a:r>
              <a:rPr lang="cy-GB" dirty="0" err="1">
                <a:latin typeface="Georgia" panose="02040502050405020303" pitchFamily="18" charset="0"/>
              </a:rPr>
              <a:t>Fine</a:t>
            </a:r>
            <a:r>
              <a:rPr lang="cy-GB" dirty="0">
                <a:latin typeface="Georgia" panose="02040502050405020303" pitchFamily="18" charset="0"/>
              </a:rPr>
              <a:t>, </a:t>
            </a:r>
            <a:r>
              <a:rPr lang="cy-GB" dirty="0" err="1">
                <a:latin typeface="Georgia" panose="02040502050405020303" pitchFamily="18" charset="0"/>
              </a:rPr>
              <a:t>thanks</a:t>
            </a:r>
            <a:r>
              <a:rPr lang="cy-GB" dirty="0">
                <a:latin typeface="Georgia" panose="02040502050405020303" pitchFamily="18" charset="0"/>
              </a:rPr>
              <a:t>, </a:t>
            </a:r>
            <a:r>
              <a:rPr lang="cy-GB" dirty="0" err="1">
                <a:latin typeface="Georgia" panose="02040502050405020303" pitchFamily="18" charset="0"/>
              </a:rPr>
              <a:t>and</a:t>
            </a:r>
            <a:r>
              <a:rPr lang="cy-GB" dirty="0">
                <a:latin typeface="Georgia" panose="02040502050405020303" pitchFamily="18" charset="0"/>
              </a:rPr>
              <a:t> </a:t>
            </a:r>
            <a:r>
              <a:rPr lang="cy-GB" dirty="0" err="1">
                <a:latin typeface="Georgia" panose="02040502050405020303" pitchFamily="18" charset="0"/>
              </a:rPr>
              <a:t>you</a:t>
            </a:r>
            <a:r>
              <a:rPr lang="cy-GB" dirty="0">
                <a:latin typeface="Georgia" panose="02040502050405020303" pitchFamily="18" charset="0"/>
              </a:rPr>
              <a:t>? </a:t>
            </a:r>
          </a:p>
          <a:p>
            <a:pPr>
              <a:lnSpc>
                <a:spcPct val="160000"/>
              </a:lnSpc>
            </a:pPr>
            <a:r>
              <a:rPr lang="cy-GB" dirty="0" err="1">
                <a:latin typeface="Georgia" panose="02040502050405020303" pitchFamily="18" charset="0"/>
              </a:rPr>
              <a:t>Mie</a:t>
            </a:r>
            <a:r>
              <a:rPr lang="cy-GB" dirty="0">
                <a:latin typeface="Georgia" panose="02040502050405020303" pitchFamily="18" charset="0"/>
              </a:rPr>
              <a:t> dy </a:t>
            </a:r>
            <a:r>
              <a:rPr lang="cy-GB" dirty="0" err="1">
                <a:latin typeface="Georgia" panose="02040502050405020303" pitchFamily="18" charset="0"/>
              </a:rPr>
              <a:t>liooar</a:t>
            </a:r>
            <a:r>
              <a:rPr lang="cy-GB" dirty="0">
                <a:latin typeface="Georgia" panose="02040502050405020303" pitchFamily="18" charset="0"/>
              </a:rPr>
              <a:t> = Well </a:t>
            </a:r>
            <a:r>
              <a:rPr lang="cy-GB" dirty="0" err="1">
                <a:latin typeface="Georgia" panose="02040502050405020303" pitchFamily="18" charset="0"/>
              </a:rPr>
              <a:t>enough</a:t>
            </a:r>
            <a:endParaRPr lang="cy-GB" dirty="0">
              <a:latin typeface="Georgia" panose="02040502050405020303" pitchFamily="18" charset="0"/>
            </a:endParaRPr>
          </a:p>
          <a:p>
            <a:pPr>
              <a:lnSpc>
                <a:spcPct val="160000"/>
              </a:lnSpc>
            </a:pPr>
            <a:r>
              <a:rPr lang="cy-GB" dirty="0" err="1">
                <a:latin typeface="Georgia" panose="02040502050405020303" pitchFamily="18" charset="0"/>
              </a:rPr>
              <a:t>Castreycair</a:t>
            </a:r>
            <a:r>
              <a:rPr lang="cy-GB" dirty="0">
                <a:latin typeface="Georgia" panose="02040502050405020303" pitchFamily="18" charset="0"/>
              </a:rPr>
              <a:t> = </a:t>
            </a:r>
            <a:r>
              <a:rPr lang="cy-GB" dirty="0" err="1">
                <a:latin typeface="Georgia" panose="02040502050405020303" pitchFamily="18" charset="0"/>
              </a:rPr>
              <a:t>Middling</a:t>
            </a:r>
            <a:endParaRPr lang="cy-GB" dirty="0">
              <a:latin typeface="Georgia" panose="02040502050405020303" pitchFamily="18" charset="0"/>
            </a:endParaRPr>
          </a:p>
          <a:p>
            <a:pPr>
              <a:lnSpc>
                <a:spcPct val="160000"/>
              </a:lnSpc>
            </a:pPr>
            <a:r>
              <a:rPr lang="cy-GB" dirty="0">
                <a:latin typeface="Georgia" panose="02040502050405020303" pitchFamily="18" charset="0"/>
              </a:rPr>
              <a:t>Goll as </a:t>
            </a:r>
            <a:r>
              <a:rPr lang="cy-GB" dirty="0" err="1">
                <a:latin typeface="Georgia" panose="02040502050405020303" pitchFamily="18" charset="0"/>
              </a:rPr>
              <a:t>gaccan</a:t>
            </a:r>
            <a:r>
              <a:rPr lang="cy-GB" dirty="0">
                <a:latin typeface="Georgia" panose="02040502050405020303" pitchFamily="18" charset="0"/>
              </a:rPr>
              <a:t> = </a:t>
            </a:r>
            <a:r>
              <a:rPr lang="cy-GB" dirty="0" err="1">
                <a:latin typeface="Georgia" panose="02040502050405020303" pitchFamily="18" charset="0"/>
              </a:rPr>
              <a:t>Going</a:t>
            </a:r>
            <a:r>
              <a:rPr lang="cy-GB" dirty="0">
                <a:latin typeface="Georgia" panose="02040502050405020303" pitchFamily="18" charset="0"/>
              </a:rPr>
              <a:t> </a:t>
            </a:r>
            <a:r>
              <a:rPr lang="cy-GB" dirty="0" err="1">
                <a:latin typeface="Georgia" panose="02040502050405020303" pitchFamily="18" charset="0"/>
              </a:rPr>
              <a:t>and</a:t>
            </a:r>
            <a:r>
              <a:rPr lang="cy-GB" dirty="0">
                <a:latin typeface="Georgia" panose="02040502050405020303" pitchFamily="18" charset="0"/>
              </a:rPr>
              <a:t> </a:t>
            </a:r>
            <a:r>
              <a:rPr lang="cy-GB" dirty="0" err="1">
                <a:latin typeface="Georgia" panose="02040502050405020303" pitchFamily="18" charset="0"/>
              </a:rPr>
              <a:t>grumbling</a:t>
            </a:r>
            <a:endParaRPr lang="cy-GB" dirty="0">
              <a:latin typeface="Georgia" panose="02040502050405020303" pitchFamily="18" charset="0"/>
            </a:endParaRPr>
          </a:p>
          <a:p>
            <a:pPr>
              <a:lnSpc>
                <a:spcPct val="160000"/>
              </a:lnSpc>
            </a:pPr>
            <a:endParaRPr lang="en-GB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69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y-GB" sz="3600" b="1" dirty="0" err="1">
                <a:solidFill>
                  <a:srgbClr val="FF1428"/>
                </a:solidFill>
                <a:latin typeface="Georgia" panose="02040502050405020303" pitchFamily="18" charset="0"/>
              </a:rPr>
              <a:t>Getting</a:t>
            </a:r>
            <a:r>
              <a:rPr lang="cy-GB" sz="3600" b="1" dirty="0">
                <a:solidFill>
                  <a:srgbClr val="FF1428"/>
                </a:solidFill>
                <a:latin typeface="Georgia" panose="02040502050405020303" pitchFamily="18" charset="0"/>
              </a:rPr>
              <a:t> to </a:t>
            </a:r>
            <a:r>
              <a:rPr lang="cy-GB" sz="3600" b="1" dirty="0" err="1">
                <a:solidFill>
                  <a:srgbClr val="FF1428"/>
                </a:solidFill>
                <a:latin typeface="Georgia" panose="02040502050405020303" pitchFamily="18" charset="0"/>
              </a:rPr>
              <a:t>know</a:t>
            </a:r>
            <a:r>
              <a:rPr lang="cy-GB" sz="3600" b="1" dirty="0">
                <a:solidFill>
                  <a:srgbClr val="FF1428"/>
                </a:solidFill>
                <a:latin typeface="Georgia" panose="02040502050405020303" pitchFamily="18" charset="0"/>
              </a:rPr>
              <a:t> </a:t>
            </a:r>
            <a:r>
              <a:rPr lang="cy-GB" sz="3600" b="1" dirty="0" err="1">
                <a:solidFill>
                  <a:srgbClr val="FF1428"/>
                </a:solidFill>
                <a:latin typeface="Georgia" panose="02040502050405020303" pitchFamily="18" charset="0"/>
              </a:rPr>
              <a:t>people</a:t>
            </a:r>
            <a:endParaRPr lang="en-GB" sz="3600" b="1" dirty="0">
              <a:solidFill>
                <a:srgbClr val="FF1428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5706"/>
            <a:ext cx="10515600" cy="4780127"/>
          </a:xfrm>
        </p:spPr>
        <p:txBody>
          <a:bodyPr>
            <a:normAutofit lnSpcReduction="10000"/>
          </a:bodyPr>
          <a:lstStyle/>
          <a:p>
            <a:pPr>
              <a:lnSpc>
                <a:spcPct val="160000"/>
              </a:lnSpc>
            </a:pPr>
            <a:r>
              <a:rPr lang="cy-GB" dirty="0" err="1">
                <a:latin typeface="Georgia" panose="02040502050405020303" pitchFamily="18" charset="0"/>
              </a:rPr>
              <a:t>Cre’n</a:t>
            </a:r>
            <a:r>
              <a:rPr lang="cy-GB" dirty="0">
                <a:latin typeface="Georgia" panose="02040502050405020303" pitchFamily="18" charset="0"/>
              </a:rPr>
              <a:t> </a:t>
            </a:r>
            <a:r>
              <a:rPr lang="cy-GB" dirty="0" err="1">
                <a:latin typeface="Georgia" panose="02040502050405020303" pitchFamily="18" charset="0"/>
              </a:rPr>
              <a:t>ennym</a:t>
            </a:r>
            <a:r>
              <a:rPr lang="cy-GB" dirty="0">
                <a:latin typeface="Georgia" panose="02040502050405020303" pitchFamily="18" charset="0"/>
              </a:rPr>
              <a:t> </a:t>
            </a:r>
            <a:r>
              <a:rPr lang="cy-GB" dirty="0" err="1">
                <a:latin typeface="Georgia" panose="02040502050405020303" pitchFamily="18" charset="0"/>
              </a:rPr>
              <a:t>t’ort</a:t>
            </a:r>
            <a:r>
              <a:rPr lang="cy-GB" dirty="0">
                <a:latin typeface="Georgia" panose="02040502050405020303" pitchFamily="18" charset="0"/>
              </a:rPr>
              <a:t>?  = </a:t>
            </a:r>
            <a:r>
              <a:rPr lang="cy-GB" dirty="0" err="1">
                <a:latin typeface="Georgia" panose="02040502050405020303" pitchFamily="18" charset="0"/>
              </a:rPr>
              <a:t>What’s</a:t>
            </a:r>
            <a:r>
              <a:rPr lang="cy-GB" dirty="0">
                <a:latin typeface="Georgia" panose="02040502050405020303" pitchFamily="18" charset="0"/>
              </a:rPr>
              <a:t> </a:t>
            </a:r>
            <a:r>
              <a:rPr lang="cy-GB" dirty="0" err="1">
                <a:latin typeface="Georgia" panose="02040502050405020303" pitchFamily="18" charset="0"/>
              </a:rPr>
              <a:t>your</a:t>
            </a:r>
            <a:r>
              <a:rPr lang="cy-GB" dirty="0">
                <a:latin typeface="Georgia" panose="02040502050405020303" pitchFamily="18" charset="0"/>
              </a:rPr>
              <a:t> </a:t>
            </a:r>
            <a:r>
              <a:rPr lang="cy-GB" dirty="0" err="1">
                <a:latin typeface="Georgia" panose="02040502050405020303" pitchFamily="18" charset="0"/>
              </a:rPr>
              <a:t>name</a:t>
            </a:r>
            <a:r>
              <a:rPr lang="cy-GB" dirty="0">
                <a:latin typeface="Georgia" panose="02040502050405020303" pitchFamily="18" charset="0"/>
              </a:rPr>
              <a:t>?</a:t>
            </a:r>
          </a:p>
          <a:p>
            <a:pPr>
              <a:lnSpc>
                <a:spcPct val="160000"/>
              </a:lnSpc>
            </a:pPr>
            <a:r>
              <a:rPr lang="cy-GB" dirty="0" err="1">
                <a:latin typeface="Georgia" panose="02040502050405020303" pitchFamily="18" charset="0"/>
              </a:rPr>
              <a:t>Ta’n</a:t>
            </a:r>
            <a:r>
              <a:rPr lang="cy-GB" dirty="0">
                <a:latin typeface="Georgia" panose="02040502050405020303" pitchFamily="18" charset="0"/>
              </a:rPr>
              <a:t> </a:t>
            </a:r>
            <a:r>
              <a:rPr lang="cy-GB" dirty="0" err="1">
                <a:latin typeface="Georgia" panose="02040502050405020303" pitchFamily="18" charset="0"/>
              </a:rPr>
              <a:t>ennym</a:t>
            </a:r>
            <a:r>
              <a:rPr lang="cy-GB" dirty="0">
                <a:latin typeface="Georgia" panose="02040502050405020303" pitchFamily="18" charset="0"/>
              </a:rPr>
              <a:t> </a:t>
            </a:r>
            <a:r>
              <a:rPr lang="cy-GB" dirty="0" err="1">
                <a:latin typeface="Georgia" panose="02040502050405020303" pitchFamily="18" charset="0"/>
              </a:rPr>
              <a:t>orrym</a:t>
            </a:r>
            <a:r>
              <a:rPr lang="cy-GB" dirty="0">
                <a:latin typeface="Georgia" panose="02040502050405020303" pitchFamily="18" charset="0"/>
              </a:rPr>
              <a:t> ...? </a:t>
            </a:r>
            <a:r>
              <a:rPr lang="cy-GB" dirty="0" err="1">
                <a:latin typeface="Georgia" panose="02040502050405020303" pitchFamily="18" charset="0"/>
              </a:rPr>
              <a:t>My</a:t>
            </a:r>
            <a:r>
              <a:rPr lang="cy-GB" dirty="0">
                <a:latin typeface="Georgia" panose="02040502050405020303" pitchFamily="18" charset="0"/>
              </a:rPr>
              <a:t> </a:t>
            </a:r>
            <a:r>
              <a:rPr lang="cy-GB" dirty="0" err="1">
                <a:latin typeface="Georgia" panose="02040502050405020303" pitchFamily="18" charset="0"/>
              </a:rPr>
              <a:t>name</a:t>
            </a:r>
            <a:r>
              <a:rPr lang="cy-GB" dirty="0">
                <a:latin typeface="Georgia" panose="02040502050405020303" pitchFamily="18" charset="0"/>
              </a:rPr>
              <a:t> is ...</a:t>
            </a:r>
          </a:p>
          <a:p>
            <a:pPr>
              <a:lnSpc>
                <a:spcPct val="160000"/>
              </a:lnSpc>
            </a:pPr>
            <a:r>
              <a:rPr lang="cy-GB" dirty="0" err="1">
                <a:latin typeface="Georgia" panose="02040502050405020303" pitchFamily="18" charset="0"/>
              </a:rPr>
              <a:t>Mish</a:t>
            </a:r>
            <a:r>
              <a:rPr lang="cy-GB" dirty="0">
                <a:latin typeface="Georgia" panose="02040502050405020303" pitchFamily="18" charset="0"/>
              </a:rPr>
              <a:t> ... / </a:t>
            </a:r>
            <a:r>
              <a:rPr lang="cy-GB" dirty="0" err="1">
                <a:latin typeface="Georgia" panose="02040502050405020303" pitchFamily="18" charset="0"/>
              </a:rPr>
              <a:t>She</a:t>
            </a:r>
            <a:r>
              <a:rPr lang="cy-GB" dirty="0">
                <a:latin typeface="Georgia" panose="02040502050405020303" pitchFamily="18" charset="0"/>
              </a:rPr>
              <a:t> ... </a:t>
            </a:r>
            <a:r>
              <a:rPr lang="cy-GB" dirty="0" err="1">
                <a:latin typeface="Georgia" panose="02040502050405020303" pitchFamily="18" charset="0"/>
              </a:rPr>
              <a:t>mish</a:t>
            </a:r>
            <a:r>
              <a:rPr lang="cy-GB" dirty="0">
                <a:latin typeface="Georgia" panose="02040502050405020303" pitchFamily="18" charset="0"/>
              </a:rPr>
              <a:t> = I’m ...</a:t>
            </a:r>
          </a:p>
          <a:p>
            <a:pPr>
              <a:lnSpc>
                <a:spcPct val="160000"/>
              </a:lnSpc>
            </a:pPr>
            <a:r>
              <a:rPr lang="cy-GB" dirty="0" err="1">
                <a:latin typeface="Georgia" panose="02040502050405020303" pitchFamily="18" charset="0"/>
              </a:rPr>
              <a:t>Quoi</a:t>
            </a:r>
            <a:r>
              <a:rPr lang="cy-GB" dirty="0">
                <a:latin typeface="Georgia" panose="02040502050405020303" pitchFamily="18" charset="0"/>
              </a:rPr>
              <a:t> </a:t>
            </a:r>
            <a:r>
              <a:rPr lang="cy-GB" dirty="0" err="1">
                <a:latin typeface="Georgia" panose="02040502050405020303" pitchFamily="18" charset="0"/>
              </a:rPr>
              <a:t>uss</a:t>
            </a:r>
            <a:r>
              <a:rPr lang="cy-GB" dirty="0">
                <a:latin typeface="Georgia" panose="02040502050405020303" pitchFamily="18" charset="0"/>
              </a:rPr>
              <a:t>? </a:t>
            </a:r>
            <a:r>
              <a:rPr lang="cy-GB" dirty="0" err="1">
                <a:latin typeface="Georgia" panose="02040502050405020303" pitchFamily="18" charset="0"/>
              </a:rPr>
              <a:t>Who</a:t>
            </a:r>
            <a:r>
              <a:rPr lang="cy-GB" dirty="0">
                <a:latin typeface="Georgia" panose="02040502050405020303" pitchFamily="18" charset="0"/>
              </a:rPr>
              <a:t> </a:t>
            </a:r>
            <a:r>
              <a:rPr lang="cy-GB" dirty="0" err="1">
                <a:latin typeface="Georgia" panose="02040502050405020303" pitchFamily="18" charset="0"/>
              </a:rPr>
              <a:t>are</a:t>
            </a:r>
            <a:r>
              <a:rPr lang="cy-GB" dirty="0">
                <a:latin typeface="Georgia" panose="02040502050405020303" pitchFamily="18" charset="0"/>
              </a:rPr>
              <a:t> </a:t>
            </a:r>
            <a:r>
              <a:rPr lang="cy-GB" dirty="0" err="1">
                <a:latin typeface="Georgia" panose="02040502050405020303" pitchFamily="18" charset="0"/>
              </a:rPr>
              <a:t>you</a:t>
            </a:r>
            <a:r>
              <a:rPr lang="cy-GB" dirty="0">
                <a:latin typeface="Georgia" panose="02040502050405020303" pitchFamily="18" charset="0"/>
              </a:rPr>
              <a:t>? </a:t>
            </a:r>
          </a:p>
          <a:p>
            <a:pPr>
              <a:lnSpc>
                <a:spcPct val="160000"/>
              </a:lnSpc>
            </a:pPr>
            <a:r>
              <a:rPr lang="cy-GB" dirty="0" err="1">
                <a:latin typeface="Georgia" panose="02040502050405020303" pitchFamily="18" charset="0"/>
              </a:rPr>
              <a:t>Quoi</a:t>
            </a:r>
            <a:r>
              <a:rPr lang="cy-GB" dirty="0">
                <a:latin typeface="Georgia" panose="02040502050405020303" pitchFamily="18" charset="0"/>
              </a:rPr>
              <a:t> </a:t>
            </a:r>
            <a:r>
              <a:rPr lang="cy-GB" dirty="0" err="1">
                <a:latin typeface="Georgia" panose="02040502050405020303" pitchFamily="18" charset="0"/>
              </a:rPr>
              <a:t>shoh</a:t>
            </a:r>
            <a:r>
              <a:rPr lang="cy-GB" dirty="0">
                <a:latin typeface="Georgia" panose="02040502050405020303" pitchFamily="18" charset="0"/>
              </a:rPr>
              <a:t> / </a:t>
            </a:r>
            <a:r>
              <a:rPr lang="cy-GB" dirty="0" err="1">
                <a:latin typeface="Georgia" panose="02040502050405020303" pitchFamily="18" charset="0"/>
              </a:rPr>
              <a:t>shen</a:t>
            </a:r>
            <a:r>
              <a:rPr lang="cy-GB" dirty="0">
                <a:latin typeface="Georgia" panose="02040502050405020303" pitchFamily="18" charset="0"/>
              </a:rPr>
              <a:t>? = </a:t>
            </a:r>
            <a:r>
              <a:rPr lang="cy-GB" dirty="0" err="1">
                <a:latin typeface="Georgia" panose="02040502050405020303" pitchFamily="18" charset="0"/>
              </a:rPr>
              <a:t>Who</a:t>
            </a:r>
            <a:r>
              <a:rPr lang="cy-GB" dirty="0">
                <a:latin typeface="Georgia" panose="02040502050405020303" pitchFamily="18" charset="0"/>
              </a:rPr>
              <a:t> is </a:t>
            </a:r>
            <a:r>
              <a:rPr lang="cy-GB" dirty="0" err="1">
                <a:latin typeface="Georgia" panose="02040502050405020303" pitchFamily="18" charset="0"/>
              </a:rPr>
              <a:t>this</a:t>
            </a:r>
            <a:r>
              <a:rPr lang="cy-GB" dirty="0">
                <a:latin typeface="Georgia" panose="02040502050405020303" pitchFamily="18" charset="0"/>
              </a:rPr>
              <a:t> / </a:t>
            </a:r>
            <a:r>
              <a:rPr lang="cy-GB" dirty="0" err="1">
                <a:latin typeface="Georgia" panose="02040502050405020303" pitchFamily="18" charset="0"/>
              </a:rPr>
              <a:t>that</a:t>
            </a:r>
            <a:r>
              <a:rPr lang="cy-GB" dirty="0">
                <a:latin typeface="Georgia" panose="02040502050405020303" pitchFamily="18" charset="0"/>
              </a:rPr>
              <a:t>?</a:t>
            </a:r>
          </a:p>
          <a:p>
            <a:pPr>
              <a:lnSpc>
                <a:spcPct val="160000"/>
              </a:lnSpc>
            </a:pPr>
            <a:r>
              <a:rPr lang="cy-GB" dirty="0" err="1">
                <a:latin typeface="Georgia" panose="02040502050405020303" pitchFamily="18" charset="0"/>
              </a:rPr>
              <a:t>Shoh</a:t>
            </a:r>
            <a:r>
              <a:rPr lang="cy-GB" dirty="0">
                <a:latin typeface="Georgia" panose="02040502050405020303" pitchFamily="18" charset="0"/>
              </a:rPr>
              <a:t> / </a:t>
            </a:r>
            <a:r>
              <a:rPr lang="cy-GB" dirty="0" err="1">
                <a:latin typeface="Georgia" panose="02040502050405020303" pitchFamily="18" charset="0"/>
              </a:rPr>
              <a:t>shen</a:t>
            </a:r>
            <a:r>
              <a:rPr lang="cy-GB" dirty="0">
                <a:latin typeface="Georgia" panose="02040502050405020303" pitchFamily="18" charset="0"/>
              </a:rPr>
              <a:t> ... = </a:t>
            </a:r>
            <a:r>
              <a:rPr lang="cy-GB" dirty="0" err="1">
                <a:latin typeface="Georgia" panose="02040502050405020303" pitchFamily="18" charset="0"/>
              </a:rPr>
              <a:t>This</a:t>
            </a:r>
            <a:r>
              <a:rPr lang="cy-GB" dirty="0">
                <a:latin typeface="Georgia" panose="02040502050405020303" pitchFamily="18" charset="0"/>
              </a:rPr>
              <a:t>/</a:t>
            </a:r>
            <a:r>
              <a:rPr lang="cy-GB" dirty="0" err="1">
                <a:latin typeface="Georgia" panose="02040502050405020303" pitchFamily="18" charset="0"/>
              </a:rPr>
              <a:t>that</a:t>
            </a:r>
            <a:r>
              <a:rPr lang="cy-GB" dirty="0">
                <a:latin typeface="Georgia" panose="02040502050405020303" pitchFamily="18" charset="0"/>
              </a:rPr>
              <a:t> is ...</a:t>
            </a:r>
          </a:p>
        </p:txBody>
      </p:sp>
    </p:spTree>
    <p:extLst>
      <p:ext uri="{BB962C8B-B14F-4D97-AF65-F5344CB8AC3E}">
        <p14:creationId xmlns:p14="http://schemas.microsoft.com/office/powerpoint/2010/main" val="3355763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y-GB" sz="3600" b="1" dirty="0" err="1">
                <a:solidFill>
                  <a:srgbClr val="FF1428"/>
                </a:solidFill>
                <a:latin typeface="Georgia" panose="02040502050405020303" pitchFamily="18" charset="0"/>
              </a:rPr>
              <a:t>Getting</a:t>
            </a:r>
            <a:r>
              <a:rPr lang="cy-GB" sz="3600" b="1" dirty="0">
                <a:solidFill>
                  <a:srgbClr val="FF1428"/>
                </a:solidFill>
                <a:latin typeface="Georgia" panose="02040502050405020303" pitchFamily="18" charset="0"/>
              </a:rPr>
              <a:t> to </a:t>
            </a:r>
            <a:r>
              <a:rPr lang="cy-GB" sz="3600" b="1" dirty="0" err="1">
                <a:solidFill>
                  <a:srgbClr val="FF1428"/>
                </a:solidFill>
                <a:latin typeface="Georgia" panose="02040502050405020303" pitchFamily="18" charset="0"/>
              </a:rPr>
              <a:t>know</a:t>
            </a:r>
            <a:r>
              <a:rPr lang="cy-GB" sz="3600" b="1" dirty="0">
                <a:solidFill>
                  <a:srgbClr val="FF1428"/>
                </a:solidFill>
                <a:latin typeface="Georgia" panose="02040502050405020303" pitchFamily="18" charset="0"/>
              </a:rPr>
              <a:t> </a:t>
            </a:r>
            <a:r>
              <a:rPr lang="cy-GB" sz="3600" b="1" dirty="0" err="1">
                <a:solidFill>
                  <a:srgbClr val="FF1428"/>
                </a:solidFill>
                <a:latin typeface="Georgia" panose="02040502050405020303" pitchFamily="18" charset="0"/>
              </a:rPr>
              <a:t>people</a:t>
            </a:r>
            <a:endParaRPr lang="en-GB" sz="3600" b="1" dirty="0">
              <a:solidFill>
                <a:srgbClr val="FF1428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8600"/>
            <a:ext cx="10515600" cy="4780127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cy-GB" sz="2200" dirty="0" err="1">
                <a:latin typeface="Georgia" panose="02040502050405020303" pitchFamily="18" charset="0"/>
              </a:rPr>
              <a:t>Cre</a:t>
            </a:r>
            <a:r>
              <a:rPr lang="cy-GB" sz="2200" dirty="0">
                <a:latin typeface="Georgia" panose="02040502050405020303" pitchFamily="18" charset="0"/>
              </a:rPr>
              <a:t> </a:t>
            </a:r>
            <a:r>
              <a:rPr lang="cy-GB" sz="2200" dirty="0" err="1">
                <a:latin typeface="Georgia" panose="02040502050405020303" pitchFamily="18" charset="0"/>
              </a:rPr>
              <a:t>voish</a:t>
            </a:r>
            <a:r>
              <a:rPr lang="cy-GB" sz="2200" dirty="0">
                <a:latin typeface="Georgia" panose="02040502050405020303" pitchFamily="18" charset="0"/>
              </a:rPr>
              <a:t> </a:t>
            </a:r>
            <a:r>
              <a:rPr lang="cy-GB" sz="2200" dirty="0" err="1">
                <a:latin typeface="Georgia" panose="02040502050405020303" pitchFamily="18" charset="0"/>
              </a:rPr>
              <a:t>t’ou</a:t>
            </a:r>
            <a:r>
              <a:rPr lang="cy-GB" sz="2200" dirty="0">
                <a:latin typeface="Georgia" panose="02040502050405020303" pitchFamily="18" charset="0"/>
              </a:rPr>
              <a:t>?  = </a:t>
            </a:r>
            <a:r>
              <a:rPr lang="cy-GB" sz="2200" dirty="0" err="1">
                <a:latin typeface="Georgia" panose="02040502050405020303" pitchFamily="18" charset="0"/>
              </a:rPr>
              <a:t>Where</a:t>
            </a:r>
            <a:r>
              <a:rPr lang="cy-GB" sz="2200" dirty="0">
                <a:latin typeface="Georgia" panose="02040502050405020303" pitchFamily="18" charset="0"/>
              </a:rPr>
              <a:t> </a:t>
            </a:r>
            <a:r>
              <a:rPr lang="cy-GB" sz="2200" dirty="0" err="1">
                <a:latin typeface="Georgia" panose="02040502050405020303" pitchFamily="18" charset="0"/>
              </a:rPr>
              <a:t>are</a:t>
            </a:r>
            <a:r>
              <a:rPr lang="cy-GB" sz="2200" dirty="0">
                <a:latin typeface="Georgia" panose="02040502050405020303" pitchFamily="18" charset="0"/>
              </a:rPr>
              <a:t> </a:t>
            </a:r>
            <a:r>
              <a:rPr lang="cy-GB" sz="2200" dirty="0" err="1">
                <a:latin typeface="Georgia" panose="02040502050405020303" pitchFamily="18" charset="0"/>
              </a:rPr>
              <a:t>you</a:t>
            </a:r>
            <a:r>
              <a:rPr lang="cy-GB" sz="2200" dirty="0">
                <a:latin typeface="Georgia" panose="02040502050405020303" pitchFamily="18" charset="0"/>
              </a:rPr>
              <a:t> </a:t>
            </a:r>
            <a:r>
              <a:rPr lang="cy-GB" sz="2200" dirty="0" err="1">
                <a:latin typeface="Georgia" panose="02040502050405020303" pitchFamily="18" charset="0"/>
              </a:rPr>
              <a:t>from</a:t>
            </a:r>
            <a:r>
              <a:rPr lang="cy-GB" sz="2200" dirty="0">
                <a:latin typeface="Georgia" panose="02040502050405020303" pitchFamily="18" charset="0"/>
              </a:rPr>
              <a:t>? </a:t>
            </a:r>
          </a:p>
          <a:p>
            <a:pPr>
              <a:lnSpc>
                <a:spcPct val="200000"/>
              </a:lnSpc>
            </a:pPr>
            <a:r>
              <a:rPr lang="cy-GB" sz="2200" dirty="0">
                <a:latin typeface="Georgia" panose="02040502050405020303" pitchFamily="18" charset="0"/>
              </a:rPr>
              <a:t>Ta </a:t>
            </a:r>
            <a:r>
              <a:rPr lang="cy-GB" sz="2200" dirty="0" err="1">
                <a:latin typeface="Georgia" panose="02040502050405020303" pitchFamily="18" charset="0"/>
              </a:rPr>
              <a:t>mee</a:t>
            </a:r>
            <a:r>
              <a:rPr lang="cy-GB" sz="2200" dirty="0">
                <a:latin typeface="Georgia" panose="02040502050405020303" pitchFamily="18" charset="0"/>
              </a:rPr>
              <a:t> </a:t>
            </a:r>
            <a:r>
              <a:rPr lang="cy-GB" sz="2200" dirty="0" err="1">
                <a:latin typeface="Georgia" panose="02040502050405020303" pitchFamily="18" charset="0"/>
              </a:rPr>
              <a:t>voish</a:t>
            </a:r>
            <a:r>
              <a:rPr lang="cy-GB" sz="2200" dirty="0">
                <a:latin typeface="Georgia" panose="02040502050405020303" pitchFamily="18" charset="0"/>
              </a:rPr>
              <a:t> ... I’m </a:t>
            </a:r>
            <a:r>
              <a:rPr lang="cy-GB" sz="2200" dirty="0" err="1">
                <a:latin typeface="Georgia" panose="02040502050405020303" pitchFamily="18" charset="0"/>
              </a:rPr>
              <a:t>from</a:t>
            </a:r>
            <a:r>
              <a:rPr lang="cy-GB" sz="2200" dirty="0">
                <a:latin typeface="Georgia" panose="02040502050405020303" pitchFamily="18" charset="0"/>
              </a:rPr>
              <a:t> ...</a:t>
            </a:r>
          </a:p>
          <a:p>
            <a:pPr>
              <a:lnSpc>
                <a:spcPct val="200000"/>
              </a:lnSpc>
            </a:pPr>
            <a:r>
              <a:rPr lang="cy-GB" sz="2200" dirty="0" err="1">
                <a:latin typeface="Georgia" panose="02040502050405020303" pitchFamily="18" charset="0"/>
              </a:rPr>
              <a:t>C’raad</a:t>
            </a:r>
            <a:r>
              <a:rPr lang="cy-GB" sz="2200" dirty="0">
                <a:latin typeface="Georgia" panose="02040502050405020303" pitchFamily="18" charset="0"/>
              </a:rPr>
              <a:t> </a:t>
            </a:r>
            <a:r>
              <a:rPr lang="cy-GB" sz="2200" dirty="0" err="1">
                <a:latin typeface="Georgia" panose="02040502050405020303" pitchFamily="18" charset="0"/>
              </a:rPr>
              <a:t>t’ou</a:t>
            </a:r>
            <a:r>
              <a:rPr lang="cy-GB" sz="2200" dirty="0">
                <a:latin typeface="Georgia" panose="02040502050405020303" pitchFamily="18" charset="0"/>
              </a:rPr>
              <a:t> </a:t>
            </a:r>
            <a:r>
              <a:rPr lang="cy-GB" sz="2200" dirty="0" err="1">
                <a:latin typeface="Georgia" panose="02040502050405020303" pitchFamily="18" charset="0"/>
              </a:rPr>
              <a:t>cummal</a:t>
            </a:r>
            <a:r>
              <a:rPr lang="cy-GB" sz="2200" dirty="0">
                <a:latin typeface="Georgia" panose="02040502050405020303" pitchFamily="18" charset="0"/>
              </a:rPr>
              <a:t>? = </a:t>
            </a:r>
            <a:r>
              <a:rPr lang="cy-GB" sz="2200" dirty="0" err="1">
                <a:latin typeface="Georgia" panose="02040502050405020303" pitchFamily="18" charset="0"/>
              </a:rPr>
              <a:t>Where</a:t>
            </a:r>
            <a:r>
              <a:rPr lang="cy-GB" sz="2200" dirty="0">
                <a:latin typeface="Georgia" panose="02040502050405020303" pitchFamily="18" charset="0"/>
              </a:rPr>
              <a:t> do </a:t>
            </a:r>
            <a:r>
              <a:rPr lang="cy-GB" sz="2200" dirty="0" err="1">
                <a:latin typeface="Georgia" panose="02040502050405020303" pitchFamily="18" charset="0"/>
              </a:rPr>
              <a:t>you</a:t>
            </a:r>
            <a:r>
              <a:rPr lang="cy-GB" sz="2200" dirty="0">
                <a:latin typeface="Georgia" panose="02040502050405020303" pitchFamily="18" charset="0"/>
              </a:rPr>
              <a:t> </a:t>
            </a:r>
            <a:r>
              <a:rPr lang="cy-GB" sz="2200" dirty="0" err="1">
                <a:latin typeface="Georgia" panose="02040502050405020303" pitchFamily="18" charset="0"/>
              </a:rPr>
              <a:t>live</a:t>
            </a:r>
            <a:r>
              <a:rPr lang="cy-GB" sz="2200" dirty="0">
                <a:latin typeface="Georgia" panose="02040502050405020303" pitchFamily="18" charset="0"/>
              </a:rPr>
              <a:t>?</a:t>
            </a:r>
          </a:p>
          <a:p>
            <a:pPr>
              <a:lnSpc>
                <a:spcPct val="200000"/>
              </a:lnSpc>
            </a:pPr>
            <a:r>
              <a:rPr lang="cy-GB" sz="2200" dirty="0">
                <a:latin typeface="Georgia" panose="02040502050405020303" pitchFamily="18" charset="0"/>
              </a:rPr>
              <a:t>Ta </a:t>
            </a:r>
            <a:r>
              <a:rPr lang="cy-GB" sz="2200" dirty="0" err="1">
                <a:latin typeface="Georgia" panose="02040502050405020303" pitchFamily="18" charset="0"/>
              </a:rPr>
              <a:t>mee</a:t>
            </a:r>
            <a:r>
              <a:rPr lang="cy-GB" sz="2200" dirty="0">
                <a:latin typeface="Georgia" panose="02040502050405020303" pitchFamily="18" charset="0"/>
              </a:rPr>
              <a:t> </a:t>
            </a:r>
            <a:r>
              <a:rPr lang="cy-GB" sz="2200" dirty="0" err="1">
                <a:latin typeface="Georgia" panose="02040502050405020303" pitchFamily="18" charset="0"/>
              </a:rPr>
              <a:t>cummal</a:t>
            </a:r>
            <a:r>
              <a:rPr lang="cy-GB" sz="2200" dirty="0">
                <a:latin typeface="Georgia" panose="02040502050405020303" pitchFamily="18" charset="0"/>
              </a:rPr>
              <a:t> </a:t>
            </a:r>
            <a:r>
              <a:rPr lang="cy-GB" sz="2200" dirty="0" err="1">
                <a:latin typeface="Georgia" panose="02040502050405020303" pitchFamily="18" charset="0"/>
              </a:rPr>
              <a:t>ayns</a:t>
            </a:r>
            <a:r>
              <a:rPr lang="cy-GB" sz="2200" dirty="0">
                <a:latin typeface="Georgia" panose="02040502050405020303" pitchFamily="18" charset="0"/>
              </a:rPr>
              <a:t> ... = I </a:t>
            </a:r>
            <a:r>
              <a:rPr lang="cy-GB" sz="2200" dirty="0" err="1">
                <a:latin typeface="Georgia" panose="02040502050405020303" pitchFamily="18" charset="0"/>
              </a:rPr>
              <a:t>live</a:t>
            </a:r>
            <a:r>
              <a:rPr lang="cy-GB" sz="2200" dirty="0">
                <a:latin typeface="Georgia" panose="02040502050405020303" pitchFamily="18" charset="0"/>
              </a:rPr>
              <a:t> </a:t>
            </a:r>
            <a:r>
              <a:rPr lang="cy-GB" sz="2200" dirty="0" err="1">
                <a:latin typeface="Georgia" panose="02040502050405020303" pitchFamily="18" charset="0"/>
              </a:rPr>
              <a:t>in</a:t>
            </a:r>
            <a:r>
              <a:rPr lang="cy-GB" sz="2200" dirty="0">
                <a:latin typeface="Georgia" panose="02040502050405020303" pitchFamily="18" charset="0"/>
              </a:rPr>
              <a:t> ....</a:t>
            </a:r>
          </a:p>
          <a:p>
            <a:pPr>
              <a:lnSpc>
                <a:spcPct val="200000"/>
              </a:lnSpc>
            </a:pPr>
            <a:r>
              <a:rPr lang="cy-GB" sz="2200" dirty="0" err="1">
                <a:latin typeface="Georgia" panose="02040502050405020303" pitchFamily="18" charset="0"/>
              </a:rPr>
              <a:t>Cre</a:t>
            </a:r>
            <a:r>
              <a:rPr lang="cy-GB" sz="2200" dirty="0">
                <a:latin typeface="Georgia" panose="02040502050405020303" pitchFamily="18" charset="0"/>
              </a:rPr>
              <a:t> </a:t>
            </a:r>
            <a:r>
              <a:rPr lang="cy-GB" sz="2200" dirty="0" err="1">
                <a:latin typeface="Georgia" panose="02040502050405020303" pitchFamily="18" charset="0"/>
              </a:rPr>
              <a:t>t’ou</a:t>
            </a:r>
            <a:r>
              <a:rPr lang="cy-GB" sz="2200" dirty="0">
                <a:latin typeface="Georgia" panose="02040502050405020303" pitchFamily="18" charset="0"/>
              </a:rPr>
              <a:t> </a:t>
            </a:r>
            <a:r>
              <a:rPr lang="cy-GB" sz="2200" dirty="0" err="1">
                <a:latin typeface="Georgia" panose="02040502050405020303" pitchFamily="18" charset="0"/>
              </a:rPr>
              <a:t>jannoo</a:t>
            </a:r>
            <a:r>
              <a:rPr lang="cy-GB" sz="2200" dirty="0">
                <a:latin typeface="Georgia" panose="02040502050405020303" pitchFamily="18" charset="0"/>
              </a:rPr>
              <a:t>? = </a:t>
            </a:r>
            <a:r>
              <a:rPr lang="cy-GB" sz="2200" dirty="0" err="1">
                <a:latin typeface="Georgia" panose="02040502050405020303" pitchFamily="18" charset="0"/>
              </a:rPr>
              <a:t>What</a:t>
            </a:r>
            <a:r>
              <a:rPr lang="cy-GB" sz="2200" dirty="0">
                <a:latin typeface="Georgia" panose="02040502050405020303" pitchFamily="18" charset="0"/>
              </a:rPr>
              <a:t> do </a:t>
            </a:r>
            <a:r>
              <a:rPr lang="cy-GB" sz="2200" dirty="0" err="1">
                <a:latin typeface="Georgia" panose="02040502050405020303" pitchFamily="18" charset="0"/>
              </a:rPr>
              <a:t>you</a:t>
            </a:r>
            <a:r>
              <a:rPr lang="cy-GB" sz="2200" dirty="0">
                <a:latin typeface="Georgia" panose="02040502050405020303" pitchFamily="18" charset="0"/>
              </a:rPr>
              <a:t> do?</a:t>
            </a:r>
          </a:p>
          <a:p>
            <a:pPr>
              <a:lnSpc>
                <a:spcPct val="200000"/>
              </a:lnSpc>
            </a:pPr>
            <a:r>
              <a:rPr lang="cy-GB" sz="2200" dirty="0" err="1">
                <a:latin typeface="Georgia" panose="02040502050405020303" pitchFamily="18" charset="0"/>
              </a:rPr>
              <a:t>Mish</a:t>
            </a:r>
            <a:r>
              <a:rPr lang="cy-GB" sz="2200" dirty="0">
                <a:latin typeface="Georgia" panose="02040502050405020303" pitchFamily="18" charset="0"/>
              </a:rPr>
              <a:t> </a:t>
            </a:r>
            <a:r>
              <a:rPr lang="cy-GB" sz="2200" dirty="0" err="1">
                <a:latin typeface="Georgia" panose="02040502050405020303" pitchFamily="18" charset="0"/>
              </a:rPr>
              <a:t>yl-çhengagh</a:t>
            </a:r>
            <a:r>
              <a:rPr lang="cy-GB" sz="2200" dirty="0">
                <a:latin typeface="Georgia" panose="02040502050405020303" pitchFamily="18" charset="0"/>
              </a:rPr>
              <a:t> / </a:t>
            </a:r>
            <a:r>
              <a:rPr lang="cy-GB" sz="2200" dirty="0" err="1">
                <a:latin typeface="Georgia" panose="02040502050405020303" pitchFamily="18" charset="0"/>
              </a:rPr>
              <a:t>studeyr</a:t>
            </a:r>
            <a:r>
              <a:rPr lang="cy-GB" sz="2200" dirty="0">
                <a:latin typeface="Georgia" panose="02040502050405020303" pitchFamily="18" charset="0"/>
              </a:rPr>
              <a:t> / </a:t>
            </a:r>
            <a:r>
              <a:rPr lang="cy-GB" sz="2200" dirty="0" err="1">
                <a:latin typeface="Georgia" panose="02040502050405020303" pitchFamily="18" charset="0"/>
              </a:rPr>
              <a:t>shellaneyr</a:t>
            </a:r>
            <a:r>
              <a:rPr lang="cy-GB" sz="2200" dirty="0">
                <a:latin typeface="Georgia" panose="02040502050405020303" pitchFamily="18" charset="0"/>
              </a:rPr>
              <a:t> = I’m a </a:t>
            </a:r>
            <a:r>
              <a:rPr lang="cy-GB" sz="2200" dirty="0" err="1">
                <a:latin typeface="Georgia" panose="02040502050405020303" pitchFamily="18" charset="0"/>
              </a:rPr>
              <a:t>polyglot</a:t>
            </a:r>
            <a:r>
              <a:rPr lang="cy-GB" sz="2200" dirty="0">
                <a:latin typeface="Georgia" panose="02040502050405020303" pitchFamily="18" charset="0"/>
              </a:rPr>
              <a:t> / </a:t>
            </a:r>
            <a:r>
              <a:rPr lang="cy-GB" sz="2200" dirty="0" err="1">
                <a:latin typeface="Georgia" panose="02040502050405020303" pitchFamily="18" charset="0"/>
              </a:rPr>
              <a:t>student</a:t>
            </a:r>
            <a:r>
              <a:rPr lang="cy-GB" sz="2200" dirty="0">
                <a:latin typeface="Georgia" panose="02040502050405020303" pitchFamily="18" charset="0"/>
              </a:rPr>
              <a:t> / </a:t>
            </a:r>
            <a:r>
              <a:rPr lang="cy-GB" sz="2200" dirty="0" err="1">
                <a:latin typeface="Georgia" panose="02040502050405020303" pitchFamily="18" charset="0"/>
              </a:rPr>
              <a:t>bee-keeper</a:t>
            </a:r>
            <a:endParaRPr lang="cy-GB" sz="22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242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y-GB" sz="3600" b="1" dirty="0" err="1">
                <a:solidFill>
                  <a:srgbClr val="FF1428"/>
                </a:solidFill>
                <a:latin typeface="Georgia" panose="02040502050405020303" pitchFamily="18" charset="0"/>
              </a:rPr>
              <a:t>Language</a:t>
            </a:r>
            <a:r>
              <a:rPr lang="cy-GB" sz="3600" b="1" dirty="0">
                <a:solidFill>
                  <a:srgbClr val="FF1428"/>
                </a:solidFill>
                <a:latin typeface="Georgia" panose="02040502050405020303" pitchFamily="18" charset="0"/>
              </a:rPr>
              <a:t> </a:t>
            </a:r>
            <a:r>
              <a:rPr lang="cy-GB" sz="3600" b="1" dirty="0" err="1">
                <a:solidFill>
                  <a:srgbClr val="FF1428"/>
                </a:solidFill>
                <a:latin typeface="Georgia" panose="02040502050405020303" pitchFamily="18" charset="0"/>
              </a:rPr>
              <a:t>difficulties</a:t>
            </a:r>
            <a:endParaRPr lang="en-GB" sz="3600" b="1" dirty="0">
              <a:solidFill>
                <a:srgbClr val="FF1428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9269"/>
            <a:ext cx="10515600" cy="491353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y-GB" sz="2400" dirty="0" err="1">
                <a:latin typeface="Georgia" panose="02040502050405020303" pitchFamily="18" charset="0"/>
              </a:rPr>
              <a:t>Vel</a:t>
            </a:r>
            <a:r>
              <a:rPr lang="cy-GB" sz="2400" dirty="0">
                <a:latin typeface="Georgia" panose="02040502050405020303" pitchFamily="18" charset="0"/>
              </a:rPr>
              <a:t> </a:t>
            </a:r>
            <a:r>
              <a:rPr lang="cy-GB" sz="2400" dirty="0" err="1">
                <a:latin typeface="Georgia" panose="02040502050405020303" pitchFamily="18" charset="0"/>
              </a:rPr>
              <a:t>Gaelg</a:t>
            </a:r>
            <a:r>
              <a:rPr lang="cy-GB" sz="2400" dirty="0">
                <a:latin typeface="Georgia" panose="02040502050405020303" pitchFamily="18" charset="0"/>
              </a:rPr>
              <a:t> / </a:t>
            </a:r>
            <a:r>
              <a:rPr lang="cy-GB" sz="2400" dirty="0" err="1">
                <a:latin typeface="Georgia" panose="02040502050405020303" pitchFamily="18" charset="0"/>
              </a:rPr>
              <a:t>Baarl</a:t>
            </a:r>
            <a:r>
              <a:rPr lang="cy-GB" sz="2400" dirty="0">
                <a:latin typeface="Georgia" panose="02040502050405020303" pitchFamily="18" charset="0"/>
              </a:rPr>
              <a:t> </a:t>
            </a:r>
            <a:r>
              <a:rPr lang="cy-GB" sz="2400" dirty="0" err="1">
                <a:latin typeface="Georgia" panose="02040502050405020303" pitchFamily="18" charset="0"/>
              </a:rPr>
              <a:t>ayd</a:t>
            </a:r>
            <a:r>
              <a:rPr lang="cy-GB" sz="2400" dirty="0">
                <a:latin typeface="Georgia" panose="02040502050405020303" pitchFamily="18" charset="0"/>
              </a:rPr>
              <a:t>?  = Do </a:t>
            </a:r>
            <a:r>
              <a:rPr lang="cy-GB" sz="2400" dirty="0" err="1">
                <a:latin typeface="Georgia" panose="02040502050405020303" pitchFamily="18" charset="0"/>
              </a:rPr>
              <a:t>you</a:t>
            </a:r>
            <a:r>
              <a:rPr lang="cy-GB" sz="2400" dirty="0">
                <a:latin typeface="Georgia" panose="02040502050405020303" pitchFamily="18" charset="0"/>
              </a:rPr>
              <a:t> </a:t>
            </a:r>
            <a:r>
              <a:rPr lang="cy-GB" sz="2400" dirty="0" err="1">
                <a:latin typeface="Georgia" panose="02040502050405020303" pitchFamily="18" charset="0"/>
              </a:rPr>
              <a:t>speak</a:t>
            </a:r>
            <a:r>
              <a:rPr lang="cy-GB" sz="2400" dirty="0">
                <a:latin typeface="Georgia" panose="02040502050405020303" pitchFamily="18" charset="0"/>
              </a:rPr>
              <a:t> </a:t>
            </a:r>
            <a:r>
              <a:rPr lang="cy-GB" sz="2400" dirty="0" err="1">
                <a:latin typeface="Georgia" panose="02040502050405020303" pitchFamily="18" charset="0"/>
              </a:rPr>
              <a:t>Manx</a:t>
            </a:r>
            <a:r>
              <a:rPr lang="cy-GB" sz="2400" dirty="0">
                <a:latin typeface="Georgia" panose="02040502050405020303" pitchFamily="18" charset="0"/>
              </a:rPr>
              <a:t> / </a:t>
            </a:r>
            <a:r>
              <a:rPr lang="cy-GB" sz="2400" dirty="0" err="1">
                <a:latin typeface="Georgia" panose="02040502050405020303" pitchFamily="18" charset="0"/>
              </a:rPr>
              <a:t>English</a:t>
            </a:r>
            <a:r>
              <a:rPr lang="cy-GB" sz="2400" dirty="0">
                <a:latin typeface="Georgia" panose="02040502050405020303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cy-GB" sz="2400" dirty="0">
                <a:latin typeface="Georgia" panose="02040502050405020303" pitchFamily="18" charset="0"/>
              </a:rPr>
              <a:t>Ta, </a:t>
            </a:r>
            <a:r>
              <a:rPr lang="cy-GB" sz="2400" dirty="0" err="1">
                <a:latin typeface="Georgia" panose="02040502050405020303" pitchFamily="18" charset="0"/>
              </a:rPr>
              <a:t>beggan</a:t>
            </a:r>
            <a:r>
              <a:rPr lang="cy-GB" sz="2400" dirty="0">
                <a:latin typeface="Georgia" panose="02040502050405020303" pitchFamily="18" charset="0"/>
              </a:rPr>
              <a:t> = </a:t>
            </a:r>
            <a:r>
              <a:rPr lang="cy-GB" sz="2400" dirty="0" err="1">
                <a:latin typeface="Georgia" panose="02040502050405020303" pitchFamily="18" charset="0"/>
              </a:rPr>
              <a:t>Yes</a:t>
            </a:r>
            <a:r>
              <a:rPr lang="cy-GB" sz="2400" dirty="0">
                <a:latin typeface="Georgia" panose="02040502050405020303" pitchFamily="18" charset="0"/>
              </a:rPr>
              <a:t>, a </a:t>
            </a:r>
            <a:r>
              <a:rPr lang="cy-GB" sz="2400" dirty="0" err="1">
                <a:latin typeface="Georgia" panose="02040502050405020303" pitchFamily="18" charset="0"/>
              </a:rPr>
              <a:t>little</a:t>
            </a:r>
            <a:r>
              <a:rPr lang="cy-GB" sz="2400" dirty="0">
                <a:latin typeface="Georgia" panose="02040502050405020303" pitchFamily="18" charset="0"/>
              </a:rPr>
              <a:t> / Ta </a:t>
            </a:r>
            <a:r>
              <a:rPr lang="cy-GB" sz="2400" dirty="0" err="1">
                <a:latin typeface="Georgia" panose="02040502050405020303" pitchFamily="18" charset="0"/>
              </a:rPr>
              <a:t>mee</a:t>
            </a:r>
            <a:r>
              <a:rPr lang="cy-GB" sz="2400" dirty="0">
                <a:latin typeface="Georgia" panose="02040502050405020303" pitchFamily="18" charset="0"/>
              </a:rPr>
              <a:t> </a:t>
            </a:r>
            <a:r>
              <a:rPr lang="cy-GB" sz="2400" dirty="0" err="1">
                <a:latin typeface="Georgia" panose="02040502050405020303" pitchFamily="18" charset="0"/>
              </a:rPr>
              <a:t>gynsaghey</a:t>
            </a:r>
            <a:r>
              <a:rPr lang="cy-GB" sz="2400" dirty="0">
                <a:latin typeface="Georgia" panose="02040502050405020303" pitchFamily="18" charset="0"/>
              </a:rPr>
              <a:t> = I’m </a:t>
            </a:r>
            <a:r>
              <a:rPr lang="cy-GB" sz="2400" dirty="0" err="1">
                <a:latin typeface="Georgia" panose="02040502050405020303" pitchFamily="18" charset="0"/>
              </a:rPr>
              <a:t>learning</a:t>
            </a:r>
            <a:endParaRPr lang="cy-GB" sz="2400" dirty="0">
              <a:latin typeface="Georgia" panose="02040502050405020303" pitchFamily="18" charset="0"/>
            </a:endParaRPr>
          </a:p>
          <a:p>
            <a:pPr>
              <a:lnSpc>
                <a:spcPct val="150000"/>
              </a:lnSpc>
            </a:pPr>
            <a:r>
              <a:rPr lang="cy-GB" sz="2400" dirty="0" err="1">
                <a:latin typeface="Georgia" panose="02040502050405020303" pitchFamily="18" charset="0"/>
              </a:rPr>
              <a:t>Vel</a:t>
            </a:r>
            <a:r>
              <a:rPr lang="cy-GB" sz="2400" dirty="0">
                <a:latin typeface="Georgia" panose="02040502050405020303" pitchFamily="18" charset="0"/>
              </a:rPr>
              <a:t> </a:t>
            </a:r>
            <a:r>
              <a:rPr lang="cy-GB" sz="2400" dirty="0" err="1">
                <a:latin typeface="Georgia" panose="02040502050405020303" pitchFamily="18" charset="0"/>
              </a:rPr>
              <a:t>oo</a:t>
            </a:r>
            <a:r>
              <a:rPr lang="cy-GB" sz="2400" dirty="0">
                <a:latin typeface="Georgia" panose="02040502050405020303" pitchFamily="18" charset="0"/>
              </a:rPr>
              <a:t> </a:t>
            </a:r>
            <a:r>
              <a:rPr lang="cy-GB" sz="2400" dirty="0" err="1">
                <a:latin typeface="Georgia" panose="02040502050405020303" pitchFamily="18" charset="0"/>
              </a:rPr>
              <a:t>toiggal</a:t>
            </a:r>
            <a:r>
              <a:rPr lang="cy-GB" sz="2400" dirty="0">
                <a:latin typeface="Georgia" panose="02040502050405020303" pitchFamily="18" charset="0"/>
              </a:rPr>
              <a:t>? = Do </a:t>
            </a:r>
            <a:r>
              <a:rPr lang="cy-GB" sz="2400" dirty="0" err="1">
                <a:latin typeface="Georgia" panose="02040502050405020303" pitchFamily="18" charset="0"/>
              </a:rPr>
              <a:t>you</a:t>
            </a:r>
            <a:r>
              <a:rPr lang="cy-GB" sz="2400" dirty="0">
                <a:latin typeface="Georgia" panose="02040502050405020303" pitchFamily="18" charset="0"/>
              </a:rPr>
              <a:t> </a:t>
            </a:r>
            <a:r>
              <a:rPr lang="cy-GB" sz="2400" dirty="0" err="1">
                <a:latin typeface="Georgia" panose="02040502050405020303" pitchFamily="18" charset="0"/>
              </a:rPr>
              <a:t>understand</a:t>
            </a:r>
            <a:r>
              <a:rPr lang="cy-GB" sz="2400" dirty="0">
                <a:latin typeface="Georgia" panose="02040502050405020303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cy-GB" sz="2400" dirty="0">
                <a:latin typeface="Georgia" panose="02040502050405020303" pitchFamily="18" charset="0"/>
              </a:rPr>
              <a:t>Ta </a:t>
            </a:r>
            <a:r>
              <a:rPr lang="cy-GB" sz="2400" dirty="0" err="1">
                <a:latin typeface="Georgia" panose="02040502050405020303" pitchFamily="18" charset="0"/>
              </a:rPr>
              <a:t>mee</a:t>
            </a:r>
            <a:r>
              <a:rPr lang="cy-GB" sz="2400" dirty="0">
                <a:latin typeface="Georgia" panose="02040502050405020303" pitchFamily="18" charset="0"/>
              </a:rPr>
              <a:t> </a:t>
            </a:r>
            <a:r>
              <a:rPr lang="cy-GB" sz="2400" dirty="0" err="1">
                <a:latin typeface="Georgia" panose="02040502050405020303" pitchFamily="18" charset="0"/>
              </a:rPr>
              <a:t>toiggal</a:t>
            </a:r>
            <a:r>
              <a:rPr lang="cy-GB" sz="2400" dirty="0">
                <a:latin typeface="Georgia" panose="02040502050405020303" pitchFamily="18" charset="0"/>
              </a:rPr>
              <a:t> / </a:t>
            </a:r>
            <a:r>
              <a:rPr lang="cy-GB" sz="2400" dirty="0" err="1">
                <a:latin typeface="Georgia" panose="02040502050405020303" pitchFamily="18" charset="0"/>
              </a:rPr>
              <a:t>Cha</a:t>
            </a:r>
            <a:r>
              <a:rPr lang="cy-GB" sz="2400" dirty="0">
                <a:latin typeface="Georgia" panose="02040502050405020303" pitchFamily="18" charset="0"/>
              </a:rPr>
              <a:t> nel </a:t>
            </a:r>
            <a:r>
              <a:rPr lang="cy-GB" sz="2400" dirty="0" err="1">
                <a:latin typeface="Georgia" panose="02040502050405020303" pitchFamily="18" charset="0"/>
              </a:rPr>
              <a:t>mee</a:t>
            </a:r>
            <a:r>
              <a:rPr lang="cy-GB" sz="2400" dirty="0">
                <a:latin typeface="Georgia" panose="02040502050405020303" pitchFamily="18" charset="0"/>
              </a:rPr>
              <a:t> </a:t>
            </a:r>
            <a:r>
              <a:rPr lang="cy-GB" sz="2400" dirty="0" err="1">
                <a:latin typeface="Georgia" panose="02040502050405020303" pitchFamily="18" charset="0"/>
              </a:rPr>
              <a:t>toiggal</a:t>
            </a:r>
            <a:r>
              <a:rPr lang="cy-GB" sz="2400" dirty="0">
                <a:latin typeface="Georgia" panose="02040502050405020303" pitchFamily="18" charset="0"/>
              </a:rPr>
              <a:t> = I do / </a:t>
            </a:r>
            <a:r>
              <a:rPr lang="cy-GB" sz="2400" dirty="0" err="1">
                <a:latin typeface="Georgia" panose="02040502050405020303" pitchFamily="18" charset="0"/>
              </a:rPr>
              <a:t>don’t</a:t>
            </a:r>
            <a:r>
              <a:rPr lang="cy-GB" sz="2400" dirty="0">
                <a:latin typeface="Georgia" panose="02040502050405020303" pitchFamily="18" charset="0"/>
              </a:rPr>
              <a:t> </a:t>
            </a:r>
            <a:r>
              <a:rPr lang="cy-GB" sz="2400" dirty="0" err="1">
                <a:latin typeface="Georgia" panose="02040502050405020303" pitchFamily="18" charset="0"/>
              </a:rPr>
              <a:t>understand</a:t>
            </a:r>
            <a:endParaRPr lang="cy-GB" sz="2400" dirty="0">
              <a:latin typeface="Georgia" panose="02040502050405020303" pitchFamily="18" charset="0"/>
            </a:endParaRPr>
          </a:p>
          <a:p>
            <a:pPr>
              <a:lnSpc>
                <a:spcPct val="150000"/>
              </a:lnSpc>
            </a:pPr>
            <a:r>
              <a:rPr lang="cy-GB" sz="2400" dirty="0" err="1">
                <a:latin typeface="Georgia" panose="02040502050405020303" pitchFamily="18" charset="0"/>
              </a:rPr>
              <a:t>Loayr</a:t>
            </a:r>
            <a:r>
              <a:rPr lang="cy-GB" sz="2400" dirty="0">
                <a:latin typeface="Georgia" panose="02040502050405020303" pitchFamily="18" charset="0"/>
              </a:rPr>
              <a:t> </a:t>
            </a:r>
            <a:r>
              <a:rPr lang="cy-GB" sz="2400" dirty="0" err="1">
                <a:latin typeface="Georgia" panose="02040502050405020303" pitchFamily="18" charset="0"/>
              </a:rPr>
              <a:t>ny</a:t>
            </a:r>
            <a:r>
              <a:rPr lang="cy-GB" sz="2400" dirty="0">
                <a:latin typeface="Georgia" panose="02040502050405020303" pitchFamily="18" charset="0"/>
              </a:rPr>
              <a:t> </a:t>
            </a:r>
            <a:r>
              <a:rPr lang="cy-GB" sz="2400" dirty="0" err="1">
                <a:latin typeface="Georgia" panose="02040502050405020303" pitchFamily="18" charset="0"/>
              </a:rPr>
              <a:t>smelley</a:t>
            </a:r>
            <a:r>
              <a:rPr lang="cy-GB" sz="2400" dirty="0">
                <a:latin typeface="Georgia" panose="02040502050405020303" pitchFamily="18" charset="0"/>
              </a:rPr>
              <a:t>, </a:t>
            </a:r>
            <a:r>
              <a:rPr lang="cy-GB" sz="2400" dirty="0" err="1">
                <a:latin typeface="Georgia" panose="02040502050405020303" pitchFamily="18" charset="0"/>
              </a:rPr>
              <a:t>my</a:t>
            </a:r>
            <a:r>
              <a:rPr lang="cy-GB" sz="2400" dirty="0">
                <a:latin typeface="Georgia" panose="02040502050405020303" pitchFamily="18" charset="0"/>
              </a:rPr>
              <a:t> </a:t>
            </a:r>
            <a:r>
              <a:rPr lang="cy-GB" sz="2400" dirty="0" err="1">
                <a:latin typeface="Georgia" panose="02040502050405020303" pitchFamily="18" charset="0"/>
              </a:rPr>
              <a:t>sailt</a:t>
            </a:r>
            <a:r>
              <a:rPr lang="cy-GB" sz="2400" dirty="0">
                <a:latin typeface="Georgia" panose="02040502050405020303" pitchFamily="18" charset="0"/>
              </a:rPr>
              <a:t> = </a:t>
            </a:r>
            <a:r>
              <a:rPr lang="cy-GB" sz="2400" dirty="0" err="1">
                <a:latin typeface="Georgia" panose="02040502050405020303" pitchFamily="18" charset="0"/>
              </a:rPr>
              <a:t>Please</a:t>
            </a:r>
            <a:r>
              <a:rPr lang="cy-GB" sz="2400" dirty="0">
                <a:latin typeface="Georgia" panose="02040502050405020303" pitchFamily="18" charset="0"/>
              </a:rPr>
              <a:t> </a:t>
            </a:r>
            <a:r>
              <a:rPr lang="cy-GB" sz="2400" dirty="0" err="1">
                <a:latin typeface="Georgia" panose="02040502050405020303" pitchFamily="18" charset="0"/>
              </a:rPr>
              <a:t>speak</a:t>
            </a:r>
            <a:r>
              <a:rPr lang="cy-GB" sz="2400" dirty="0">
                <a:latin typeface="Georgia" panose="02040502050405020303" pitchFamily="18" charset="0"/>
              </a:rPr>
              <a:t> more </a:t>
            </a:r>
            <a:r>
              <a:rPr lang="cy-GB" sz="2400" dirty="0" err="1">
                <a:latin typeface="Georgia" panose="02040502050405020303" pitchFamily="18" charset="0"/>
              </a:rPr>
              <a:t>slowly</a:t>
            </a:r>
            <a:endParaRPr lang="cy-GB" sz="2400" dirty="0">
              <a:latin typeface="Georgia" panose="02040502050405020303" pitchFamily="18" charset="0"/>
            </a:endParaRPr>
          </a:p>
          <a:p>
            <a:pPr>
              <a:lnSpc>
                <a:spcPct val="150000"/>
              </a:lnSpc>
            </a:pPr>
            <a:r>
              <a:rPr lang="cy-GB" sz="2400" dirty="0" err="1">
                <a:latin typeface="Georgia" panose="02040502050405020303" pitchFamily="18" charset="0"/>
              </a:rPr>
              <a:t>Screeu</a:t>
            </a:r>
            <a:r>
              <a:rPr lang="cy-GB" sz="2400" dirty="0">
                <a:latin typeface="Georgia" panose="02040502050405020303" pitchFamily="18" charset="0"/>
              </a:rPr>
              <a:t> </a:t>
            </a:r>
            <a:r>
              <a:rPr lang="cy-GB" sz="2400" dirty="0" err="1">
                <a:latin typeface="Georgia" panose="02040502050405020303" pitchFamily="18" charset="0"/>
              </a:rPr>
              <a:t>shen</a:t>
            </a:r>
            <a:r>
              <a:rPr lang="cy-GB" sz="2400" dirty="0">
                <a:latin typeface="Georgia" panose="02040502050405020303" pitchFamily="18" charset="0"/>
              </a:rPr>
              <a:t> </a:t>
            </a:r>
            <a:r>
              <a:rPr lang="cy-GB" sz="2400" dirty="0" err="1">
                <a:latin typeface="Georgia" panose="02040502050405020303" pitchFamily="18" charset="0"/>
              </a:rPr>
              <a:t>sheese</a:t>
            </a:r>
            <a:r>
              <a:rPr lang="cy-GB" sz="2400" dirty="0">
                <a:latin typeface="Georgia" panose="02040502050405020303" pitchFamily="18" charset="0"/>
              </a:rPr>
              <a:t>, </a:t>
            </a:r>
            <a:r>
              <a:rPr lang="cy-GB" sz="2400" dirty="0" err="1">
                <a:latin typeface="Georgia" panose="02040502050405020303" pitchFamily="18" charset="0"/>
              </a:rPr>
              <a:t>my</a:t>
            </a:r>
            <a:r>
              <a:rPr lang="cy-GB" sz="2400" dirty="0">
                <a:latin typeface="Georgia" panose="02040502050405020303" pitchFamily="18" charset="0"/>
              </a:rPr>
              <a:t> </a:t>
            </a:r>
            <a:r>
              <a:rPr lang="cy-GB" sz="2400" dirty="0" err="1">
                <a:latin typeface="Georgia" panose="02040502050405020303" pitchFamily="18" charset="0"/>
              </a:rPr>
              <a:t>sailt</a:t>
            </a:r>
            <a:r>
              <a:rPr lang="cy-GB" sz="2400" dirty="0">
                <a:latin typeface="Georgia" panose="02040502050405020303" pitchFamily="18" charset="0"/>
              </a:rPr>
              <a:t> = </a:t>
            </a:r>
            <a:r>
              <a:rPr lang="cy-GB" sz="2400" dirty="0" err="1">
                <a:latin typeface="Georgia" panose="02040502050405020303" pitchFamily="18" charset="0"/>
              </a:rPr>
              <a:t>Please</a:t>
            </a:r>
            <a:r>
              <a:rPr lang="cy-GB" sz="2400" dirty="0">
                <a:latin typeface="Georgia" panose="02040502050405020303" pitchFamily="18" charset="0"/>
              </a:rPr>
              <a:t> </a:t>
            </a:r>
            <a:r>
              <a:rPr lang="cy-GB" sz="2400" dirty="0" err="1">
                <a:latin typeface="Georgia" panose="02040502050405020303" pitchFamily="18" charset="0"/>
              </a:rPr>
              <a:t>write</a:t>
            </a:r>
            <a:r>
              <a:rPr lang="cy-GB" sz="2400" dirty="0">
                <a:latin typeface="Georgia" panose="02040502050405020303" pitchFamily="18" charset="0"/>
              </a:rPr>
              <a:t> it down</a:t>
            </a:r>
          </a:p>
          <a:p>
            <a:pPr>
              <a:lnSpc>
                <a:spcPct val="150000"/>
              </a:lnSpc>
            </a:pPr>
            <a:r>
              <a:rPr lang="cy-GB" sz="2400" dirty="0" err="1">
                <a:latin typeface="Georgia" panose="02040502050405020303" pitchFamily="18" charset="0"/>
              </a:rPr>
              <a:t>Cre</a:t>
            </a:r>
            <a:r>
              <a:rPr lang="cy-GB" sz="2400" dirty="0">
                <a:latin typeface="Georgia" panose="02040502050405020303" pitchFamily="18" charset="0"/>
              </a:rPr>
              <a:t> </a:t>
            </a:r>
            <a:r>
              <a:rPr lang="cy-GB" sz="2400" dirty="0" err="1">
                <a:latin typeface="Georgia" panose="02040502050405020303" pitchFamily="18" charset="0"/>
              </a:rPr>
              <a:t>ta’n</a:t>
            </a:r>
            <a:r>
              <a:rPr lang="cy-GB" sz="2400" dirty="0">
                <a:latin typeface="Georgia" panose="02040502050405020303" pitchFamily="18" charset="0"/>
              </a:rPr>
              <a:t> </a:t>
            </a:r>
            <a:r>
              <a:rPr lang="cy-GB" sz="2400" dirty="0" err="1">
                <a:latin typeface="Georgia" panose="02040502050405020303" pitchFamily="18" charset="0"/>
              </a:rPr>
              <a:t>fockle</a:t>
            </a:r>
            <a:r>
              <a:rPr lang="cy-GB" sz="2400" dirty="0">
                <a:latin typeface="Georgia" panose="02040502050405020303" pitchFamily="18" charset="0"/>
              </a:rPr>
              <a:t> </a:t>
            </a:r>
            <a:r>
              <a:rPr lang="cy-GB" sz="2400" dirty="0" err="1">
                <a:latin typeface="Georgia" panose="02040502050405020303" pitchFamily="18" charset="0"/>
              </a:rPr>
              <a:t>son</a:t>
            </a:r>
            <a:r>
              <a:rPr lang="cy-GB" sz="2400" dirty="0">
                <a:latin typeface="Georgia" panose="02040502050405020303" pitchFamily="18" charset="0"/>
              </a:rPr>
              <a:t> ... ‘sy </a:t>
            </a:r>
            <a:r>
              <a:rPr lang="cy-GB" sz="2400" dirty="0" err="1">
                <a:latin typeface="Georgia" panose="02040502050405020303" pitchFamily="18" charset="0"/>
              </a:rPr>
              <a:t>Ghaelg</a:t>
            </a:r>
            <a:r>
              <a:rPr lang="cy-GB" sz="2400" dirty="0">
                <a:latin typeface="Georgia" panose="02040502050405020303" pitchFamily="18" charset="0"/>
              </a:rPr>
              <a:t>? = </a:t>
            </a:r>
            <a:r>
              <a:rPr lang="cy-GB" sz="2400" dirty="0" err="1">
                <a:latin typeface="Georgia" panose="02040502050405020303" pitchFamily="18" charset="0"/>
              </a:rPr>
              <a:t>What’s</a:t>
            </a:r>
            <a:r>
              <a:rPr lang="cy-GB" sz="2400" dirty="0">
                <a:latin typeface="Georgia" panose="02040502050405020303" pitchFamily="18" charset="0"/>
              </a:rPr>
              <a:t> the </a:t>
            </a:r>
            <a:r>
              <a:rPr lang="cy-GB" sz="2400" dirty="0" err="1">
                <a:latin typeface="Georgia" panose="02040502050405020303" pitchFamily="18" charset="0"/>
              </a:rPr>
              <a:t>Manx</a:t>
            </a:r>
            <a:r>
              <a:rPr lang="cy-GB" sz="2400" dirty="0">
                <a:latin typeface="Georgia" panose="02040502050405020303" pitchFamily="18" charset="0"/>
              </a:rPr>
              <a:t> </a:t>
            </a:r>
            <a:r>
              <a:rPr lang="cy-GB" sz="2400" dirty="0" err="1">
                <a:latin typeface="Georgia" panose="02040502050405020303" pitchFamily="18" charset="0"/>
              </a:rPr>
              <a:t>word</a:t>
            </a:r>
            <a:r>
              <a:rPr lang="cy-GB" sz="2400" dirty="0">
                <a:latin typeface="Georgia" panose="02040502050405020303" pitchFamily="18" charset="0"/>
              </a:rPr>
              <a:t> </a:t>
            </a:r>
            <a:r>
              <a:rPr lang="cy-GB" sz="2400" dirty="0" err="1">
                <a:latin typeface="Georgia" panose="02040502050405020303" pitchFamily="18" charset="0"/>
              </a:rPr>
              <a:t>for</a:t>
            </a:r>
            <a:r>
              <a:rPr lang="cy-GB" sz="2400" dirty="0">
                <a:latin typeface="Georgia" panose="02040502050405020303" pitchFamily="18" charset="0"/>
              </a:rPr>
              <a:t> ...?</a:t>
            </a:r>
          </a:p>
        </p:txBody>
      </p:sp>
    </p:spTree>
    <p:extLst>
      <p:ext uri="{BB962C8B-B14F-4D97-AF65-F5344CB8AC3E}">
        <p14:creationId xmlns:p14="http://schemas.microsoft.com/office/powerpoint/2010/main" val="2044354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243253"/>
            <a:ext cx="10515600" cy="1228832"/>
          </a:xfrm>
        </p:spPr>
        <p:txBody>
          <a:bodyPr>
            <a:normAutofit/>
          </a:bodyPr>
          <a:lstStyle/>
          <a:p>
            <a:r>
              <a:rPr lang="cy-GB" sz="3600" b="1" dirty="0" err="1">
                <a:solidFill>
                  <a:srgbClr val="FF1428"/>
                </a:solidFill>
                <a:latin typeface="Georgia" panose="02040502050405020303" pitchFamily="18" charset="0"/>
              </a:rPr>
              <a:t>Being</a:t>
            </a:r>
            <a:r>
              <a:rPr lang="cy-GB" sz="3600" b="1" dirty="0">
                <a:solidFill>
                  <a:srgbClr val="FF1428"/>
                </a:solidFill>
                <a:latin typeface="Georgia" panose="02040502050405020303" pitchFamily="18" charset="0"/>
              </a:rPr>
              <a:t> </a:t>
            </a:r>
            <a:r>
              <a:rPr lang="cy-GB" sz="3600" b="1" dirty="0" err="1">
                <a:solidFill>
                  <a:srgbClr val="FF1428"/>
                </a:solidFill>
                <a:latin typeface="Georgia" panose="02040502050405020303" pitchFamily="18" charset="0"/>
              </a:rPr>
              <a:t>and</a:t>
            </a:r>
            <a:r>
              <a:rPr lang="cy-GB" sz="3600" b="1" dirty="0">
                <a:solidFill>
                  <a:srgbClr val="FF1428"/>
                </a:solidFill>
                <a:latin typeface="Georgia" panose="02040502050405020303" pitchFamily="18" charset="0"/>
              </a:rPr>
              <a:t> </a:t>
            </a:r>
            <a:r>
              <a:rPr lang="cy-GB" sz="3600" b="1" dirty="0" err="1">
                <a:solidFill>
                  <a:srgbClr val="FF1428"/>
                </a:solidFill>
                <a:latin typeface="Georgia" panose="02040502050405020303" pitchFamily="18" charset="0"/>
              </a:rPr>
              <a:t>doing</a:t>
            </a:r>
            <a:endParaRPr lang="en-GB" sz="2800" b="1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053566"/>
              </p:ext>
            </p:extLst>
          </p:nvPr>
        </p:nvGraphicFramePr>
        <p:xfrm>
          <a:off x="838200" y="1360118"/>
          <a:ext cx="10702160" cy="2655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5540">
                  <a:extLst>
                    <a:ext uri="{9D8B030D-6E8A-4147-A177-3AD203B41FA5}">
                      <a16:colId xmlns:a16="http://schemas.microsoft.com/office/drawing/2014/main" val="2075406888"/>
                    </a:ext>
                  </a:extLst>
                </a:gridCol>
                <a:gridCol w="2177934">
                  <a:extLst>
                    <a:ext uri="{9D8B030D-6E8A-4147-A177-3AD203B41FA5}">
                      <a16:colId xmlns:a16="http://schemas.microsoft.com/office/drawing/2014/main" val="2171414266"/>
                    </a:ext>
                  </a:extLst>
                </a:gridCol>
                <a:gridCol w="2836507">
                  <a:extLst>
                    <a:ext uri="{9D8B030D-6E8A-4147-A177-3AD203B41FA5}">
                      <a16:colId xmlns:a16="http://schemas.microsoft.com/office/drawing/2014/main" val="739360035"/>
                    </a:ext>
                  </a:extLst>
                </a:gridCol>
                <a:gridCol w="3012179">
                  <a:extLst>
                    <a:ext uri="{9D8B030D-6E8A-4147-A177-3AD203B41FA5}">
                      <a16:colId xmlns:a16="http://schemas.microsoft.com/office/drawing/2014/main" val="3926003440"/>
                    </a:ext>
                  </a:extLst>
                </a:gridCol>
              </a:tblGrid>
              <a:tr h="430735">
                <a:tc>
                  <a:txBody>
                    <a:bodyPr/>
                    <a:lstStyle/>
                    <a:p>
                      <a:r>
                        <a:rPr lang="en-GB" sz="2000" dirty="0"/>
                        <a:t>Positive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Negative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Dependent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Pronouns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4390312"/>
                  </a:ext>
                </a:extLst>
              </a:tr>
              <a:tr h="22165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Ta </a:t>
                      </a:r>
                      <a:r>
                        <a:rPr lang="en-GB" sz="2000" baseline="0" dirty="0"/>
                        <a:t>(</a:t>
                      </a:r>
                      <a:r>
                        <a:rPr lang="en-GB" sz="2000" i="1" baseline="0" dirty="0"/>
                        <a:t>present</a:t>
                      </a:r>
                      <a:r>
                        <a:rPr lang="en-GB" sz="2000" baseline="0" dirty="0"/>
                        <a:t>)</a:t>
                      </a:r>
                      <a:endParaRPr lang="en-GB" sz="2000" dirty="0"/>
                    </a:p>
                    <a:p>
                      <a:r>
                        <a:rPr lang="en-GB" sz="2000" dirty="0" err="1"/>
                        <a:t>Va</a:t>
                      </a:r>
                      <a:r>
                        <a:rPr lang="en-GB" sz="2000" dirty="0"/>
                        <a:t> (</a:t>
                      </a:r>
                      <a:r>
                        <a:rPr lang="en-GB" sz="2000" i="1" dirty="0"/>
                        <a:t>past</a:t>
                      </a:r>
                      <a:r>
                        <a:rPr lang="en-GB" sz="2000" dirty="0"/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Bee</a:t>
                      </a:r>
                      <a:r>
                        <a:rPr lang="en-GB" sz="2000" baseline="0" dirty="0"/>
                        <a:t> (</a:t>
                      </a:r>
                      <a:r>
                        <a:rPr lang="en-GB" sz="2000" i="1" baseline="0" dirty="0"/>
                        <a:t>future</a:t>
                      </a:r>
                      <a:r>
                        <a:rPr lang="en-GB" sz="2000" baseline="0" dirty="0"/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err="1"/>
                        <a:t>Veagh</a:t>
                      </a:r>
                      <a:r>
                        <a:rPr lang="en-GB" sz="2000" baseline="0" dirty="0"/>
                        <a:t> (</a:t>
                      </a:r>
                      <a:r>
                        <a:rPr lang="en-GB" sz="2000" i="1" baseline="0" dirty="0"/>
                        <a:t>conditional</a:t>
                      </a:r>
                      <a:r>
                        <a:rPr lang="en-GB" sz="2000" baseline="0" dirty="0"/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aseline="0" dirty="0"/>
                        <a:t>Ren (past)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aseline="0" dirty="0"/>
                        <a:t>Nee (future)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Cha </a:t>
                      </a:r>
                      <a:r>
                        <a:rPr lang="en-GB" sz="2000" dirty="0" err="1"/>
                        <a:t>nel</a:t>
                      </a:r>
                      <a:endParaRPr lang="en-GB" sz="2000" dirty="0"/>
                    </a:p>
                    <a:p>
                      <a:r>
                        <a:rPr lang="en-GB" sz="2000" dirty="0"/>
                        <a:t>Cha</a:t>
                      </a:r>
                      <a:r>
                        <a:rPr lang="en-GB" sz="2000" baseline="0" dirty="0"/>
                        <a:t> row</a:t>
                      </a:r>
                    </a:p>
                    <a:p>
                      <a:r>
                        <a:rPr lang="en-GB" sz="2000" baseline="0" dirty="0"/>
                        <a:t>Cha bee</a:t>
                      </a:r>
                    </a:p>
                    <a:p>
                      <a:r>
                        <a:rPr lang="en-GB" sz="2000" baseline="0" dirty="0"/>
                        <a:t>Cha </a:t>
                      </a:r>
                      <a:r>
                        <a:rPr lang="en-GB" sz="2000" baseline="0" dirty="0" err="1"/>
                        <a:t>beagh</a:t>
                      </a:r>
                      <a:endParaRPr lang="en-GB" sz="2000" baseline="0" dirty="0"/>
                    </a:p>
                    <a:p>
                      <a:endParaRPr lang="en-GB" sz="2000" baseline="0" dirty="0"/>
                    </a:p>
                    <a:p>
                      <a:r>
                        <a:rPr lang="en-GB" sz="2000" dirty="0"/>
                        <a:t>Cha </a:t>
                      </a:r>
                      <a:r>
                        <a:rPr lang="en-GB" sz="2000" dirty="0" err="1"/>
                        <a:t>ren</a:t>
                      </a:r>
                      <a:endParaRPr lang="en-GB" sz="2000" dirty="0"/>
                    </a:p>
                    <a:p>
                      <a:r>
                        <a:rPr lang="en-GB" sz="2000" dirty="0"/>
                        <a:t>Cha</a:t>
                      </a:r>
                      <a:r>
                        <a:rPr lang="en-GB" sz="2000" baseline="0" dirty="0"/>
                        <a:t> jean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err="1"/>
                        <a:t>Vel</a:t>
                      </a:r>
                      <a:endParaRPr lang="en-GB" sz="2000" dirty="0"/>
                    </a:p>
                    <a:p>
                      <a:r>
                        <a:rPr lang="en-GB" sz="2000" dirty="0"/>
                        <a:t>Row</a:t>
                      </a:r>
                    </a:p>
                    <a:p>
                      <a:r>
                        <a:rPr lang="en-GB" sz="2000" dirty="0"/>
                        <a:t>Bee</a:t>
                      </a:r>
                    </a:p>
                    <a:p>
                      <a:r>
                        <a:rPr lang="en-GB" sz="2000" dirty="0" err="1"/>
                        <a:t>Beagh</a:t>
                      </a:r>
                      <a:endParaRPr lang="en-GB" sz="2000" dirty="0"/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Ren</a:t>
                      </a:r>
                    </a:p>
                    <a:p>
                      <a:r>
                        <a:rPr lang="en-GB" sz="2000" dirty="0"/>
                        <a:t>Jean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aseline="0" dirty="0" err="1"/>
                        <a:t>Mee</a:t>
                      </a:r>
                      <a:r>
                        <a:rPr lang="en-GB" sz="2000" baseline="0" dirty="0"/>
                        <a:t> (</a:t>
                      </a:r>
                      <a:r>
                        <a:rPr lang="en-GB" sz="2000" baseline="0" dirty="0" err="1"/>
                        <a:t>mish</a:t>
                      </a:r>
                      <a:r>
                        <a:rPr lang="en-GB" sz="2000" baseline="0" dirty="0"/>
                        <a:t>) = I</a:t>
                      </a:r>
                    </a:p>
                    <a:p>
                      <a:r>
                        <a:rPr lang="en-GB" sz="2000" baseline="0" dirty="0" err="1"/>
                        <a:t>Oo</a:t>
                      </a:r>
                      <a:r>
                        <a:rPr lang="en-GB" sz="2000" baseline="0" dirty="0"/>
                        <a:t> (</a:t>
                      </a:r>
                      <a:r>
                        <a:rPr lang="en-GB" sz="2000" baseline="0" dirty="0" err="1"/>
                        <a:t>uss</a:t>
                      </a:r>
                      <a:r>
                        <a:rPr lang="en-GB" sz="2000" baseline="0" dirty="0"/>
                        <a:t>) = You (sg)</a:t>
                      </a:r>
                    </a:p>
                    <a:p>
                      <a:r>
                        <a:rPr lang="en-GB" sz="2000" baseline="0" dirty="0"/>
                        <a:t>Eh (</a:t>
                      </a:r>
                      <a:r>
                        <a:rPr lang="en-GB" sz="2000" baseline="0" dirty="0" err="1"/>
                        <a:t>eshyn</a:t>
                      </a:r>
                      <a:r>
                        <a:rPr lang="en-GB" sz="2000" baseline="0" dirty="0"/>
                        <a:t>) = He</a:t>
                      </a:r>
                    </a:p>
                    <a:p>
                      <a:r>
                        <a:rPr lang="en-GB" sz="2000" baseline="0" dirty="0" err="1"/>
                        <a:t>Ee</a:t>
                      </a:r>
                      <a:r>
                        <a:rPr lang="en-GB" sz="2000" baseline="0" dirty="0"/>
                        <a:t> (</a:t>
                      </a:r>
                      <a:r>
                        <a:rPr lang="en-GB" sz="2000" baseline="0" dirty="0" err="1"/>
                        <a:t>ish</a:t>
                      </a:r>
                      <a:r>
                        <a:rPr lang="en-GB" sz="2000" baseline="0" dirty="0"/>
                        <a:t>) = She</a:t>
                      </a:r>
                    </a:p>
                    <a:p>
                      <a:r>
                        <a:rPr lang="en-GB" sz="2000" baseline="0" dirty="0"/>
                        <a:t>Shin (</a:t>
                      </a:r>
                      <a:r>
                        <a:rPr lang="en-GB" sz="2000" baseline="0" dirty="0" err="1"/>
                        <a:t>shinyn</a:t>
                      </a:r>
                      <a:r>
                        <a:rPr lang="en-GB" sz="2000" baseline="0" dirty="0"/>
                        <a:t>) = We</a:t>
                      </a:r>
                    </a:p>
                    <a:p>
                      <a:r>
                        <a:rPr lang="en-GB" sz="2000" baseline="0" dirty="0" err="1"/>
                        <a:t>Shiu</a:t>
                      </a:r>
                      <a:r>
                        <a:rPr lang="en-GB" sz="2000" baseline="0" dirty="0"/>
                        <a:t> (</a:t>
                      </a:r>
                      <a:r>
                        <a:rPr lang="en-GB" sz="2000" baseline="0" dirty="0" err="1"/>
                        <a:t>shiuish</a:t>
                      </a:r>
                      <a:r>
                        <a:rPr lang="en-GB" sz="2000" baseline="0" dirty="0"/>
                        <a:t>) = You (</a:t>
                      </a:r>
                      <a:r>
                        <a:rPr lang="en-GB" sz="2000" baseline="0" dirty="0" err="1"/>
                        <a:t>pl</a:t>
                      </a:r>
                      <a:r>
                        <a:rPr lang="en-GB" sz="2000" baseline="0" dirty="0"/>
                        <a:t>)</a:t>
                      </a:r>
                    </a:p>
                    <a:p>
                      <a:r>
                        <a:rPr lang="en-GB" sz="2000" baseline="0" dirty="0"/>
                        <a:t>Ad (</a:t>
                      </a:r>
                      <a:r>
                        <a:rPr lang="en-GB" sz="2000" baseline="0" dirty="0" err="1"/>
                        <a:t>adsyn</a:t>
                      </a:r>
                      <a:r>
                        <a:rPr lang="en-GB" sz="2000" baseline="0" dirty="0"/>
                        <a:t>) = They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711327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838199" y="4117095"/>
            <a:ext cx="10806405" cy="2272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600"/>
              </a:lnSpc>
            </a:pPr>
            <a:r>
              <a:rPr lang="cy-GB" sz="1900" b="1" dirty="0" err="1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Examples</a:t>
            </a:r>
            <a:endParaRPr lang="cy-GB" sz="1900" b="1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indent="-180000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cy-GB" sz="1900" dirty="0" err="1">
                <a:latin typeface="Georgia" panose="02040502050405020303" pitchFamily="18" charset="0"/>
              </a:rPr>
              <a:t>Vel</a:t>
            </a:r>
            <a:r>
              <a:rPr lang="cy-GB" sz="1900" dirty="0">
                <a:latin typeface="Georgia" panose="02040502050405020303" pitchFamily="18" charset="0"/>
              </a:rPr>
              <a:t> </a:t>
            </a:r>
            <a:r>
              <a:rPr lang="cy-GB" sz="1900" dirty="0" err="1">
                <a:latin typeface="Georgia" panose="02040502050405020303" pitchFamily="18" charset="0"/>
              </a:rPr>
              <a:t>oo</a:t>
            </a:r>
            <a:r>
              <a:rPr lang="cy-GB" sz="1900" dirty="0">
                <a:latin typeface="Georgia" panose="02040502050405020303" pitchFamily="18" charset="0"/>
              </a:rPr>
              <a:t> goll </a:t>
            </a:r>
            <a:r>
              <a:rPr lang="cy-GB" sz="1900" dirty="0" err="1">
                <a:latin typeface="Georgia" panose="02040502050405020303" pitchFamily="18" charset="0"/>
              </a:rPr>
              <a:t>dys</a:t>
            </a:r>
            <a:r>
              <a:rPr lang="cy-GB" sz="1900" dirty="0">
                <a:latin typeface="Georgia" panose="02040502050405020303" pitchFamily="18" charset="0"/>
              </a:rPr>
              <a:t> y </a:t>
            </a:r>
            <a:r>
              <a:rPr lang="cy-GB" sz="1900" dirty="0" err="1">
                <a:latin typeface="Georgia" panose="02040502050405020303" pitchFamily="18" charset="0"/>
              </a:rPr>
              <a:t>thie</a:t>
            </a:r>
            <a:r>
              <a:rPr lang="cy-GB" sz="1900" dirty="0">
                <a:latin typeface="Georgia" panose="02040502050405020303" pitchFamily="18" charset="0"/>
              </a:rPr>
              <a:t> </a:t>
            </a:r>
            <a:r>
              <a:rPr lang="cy-GB" sz="1900" dirty="0" err="1">
                <a:latin typeface="Georgia" panose="02040502050405020303" pitchFamily="18" charset="0"/>
              </a:rPr>
              <a:t>oast</a:t>
            </a:r>
            <a:r>
              <a:rPr lang="cy-GB" sz="1900" dirty="0">
                <a:latin typeface="Georgia" panose="02040502050405020303" pitchFamily="18" charset="0"/>
              </a:rPr>
              <a:t> </a:t>
            </a:r>
            <a:r>
              <a:rPr lang="cy-GB" sz="1900" dirty="0" err="1">
                <a:latin typeface="Georgia" panose="02040502050405020303" pitchFamily="18" charset="0"/>
              </a:rPr>
              <a:t>noght</a:t>
            </a:r>
            <a:r>
              <a:rPr lang="cy-GB" sz="1900" dirty="0">
                <a:latin typeface="Georgia" panose="02040502050405020303" pitchFamily="18" charset="0"/>
              </a:rPr>
              <a:t>? = </a:t>
            </a:r>
            <a:r>
              <a:rPr lang="cy-GB" sz="1900" dirty="0" err="1">
                <a:latin typeface="Georgia" panose="02040502050405020303" pitchFamily="18" charset="0"/>
              </a:rPr>
              <a:t>Are</a:t>
            </a:r>
            <a:r>
              <a:rPr lang="cy-GB" sz="1900" dirty="0">
                <a:latin typeface="Georgia" panose="02040502050405020303" pitchFamily="18" charset="0"/>
              </a:rPr>
              <a:t> </a:t>
            </a:r>
            <a:r>
              <a:rPr lang="cy-GB" sz="1900" dirty="0" err="1">
                <a:latin typeface="Georgia" panose="02040502050405020303" pitchFamily="18" charset="0"/>
              </a:rPr>
              <a:t>you</a:t>
            </a:r>
            <a:r>
              <a:rPr lang="cy-GB" sz="1900" dirty="0">
                <a:latin typeface="Georgia" panose="02040502050405020303" pitchFamily="18" charset="0"/>
              </a:rPr>
              <a:t> </a:t>
            </a:r>
            <a:r>
              <a:rPr lang="cy-GB" sz="1900" dirty="0" err="1">
                <a:latin typeface="Georgia" panose="02040502050405020303" pitchFamily="18" charset="0"/>
              </a:rPr>
              <a:t>going</a:t>
            </a:r>
            <a:r>
              <a:rPr lang="cy-GB" sz="1900" dirty="0">
                <a:latin typeface="Georgia" panose="02040502050405020303" pitchFamily="18" charset="0"/>
              </a:rPr>
              <a:t> to the </a:t>
            </a:r>
            <a:r>
              <a:rPr lang="cy-GB" sz="1900" dirty="0" err="1">
                <a:latin typeface="Georgia" panose="02040502050405020303" pitchFamily="18" charset="0"/>
              </a:rPr>
              <a:t>pub</a:t>
            </a:r>
            <a:r>
              <a:rPr lang="cy-GB" sz="1900" dirty="0">
                <a:latin typeface="Georgia" panose="02040502050405020303" pitchFamily="18" charset="0"/>
              </a:rPr>
              <a:t> </a:t>
            </a:r>
            <a:r>
              <a:rPr lang="cy-GB" sz="1900" dirty="0" err="1">
                <a:latin typeface="Georgia" panose="02040502050405020303" pitchFamily="18" charset="0"/>
              </a:rPr>
              <a:t>tonight</a:t>
            </a:r>
            <a:r>
              <a:rPr lang="cy-GB" sz="1900" dirty="0">
                <a:latin typeface="Georgia" panose="02040502050405020303" pitchFamily="18" charset="0"/>
              </a:rPr>
              <a:t>? Ta = </a:t>
            </a:r>
            <a:r>
              <a:rPr lang="cy-GB" sz="1900" dirty="0" err="1">
                <a:latin typeface="Georgia" panose="02040502050405020303" pitchFamily="18" charset="0"/>
              </a:rPr>
              <a:t>Yes</a:t>
            </a:r>
            <a:r>
              <a:rPr lang="cy-GB" sz="1900" dirty="0">
                <a:latin typeface="Georgia" panose="02040502050405020303" pitchFamily="18" charset="0"/>
              </a:rPr>
              <a:t> / </a:t>
            </a:r>
            <a:r>
              <a:rPr lang="cy-GB" sz="1900" dirty="0" err="1">
                <a:latin typeface="Georgia" panose="02040502050405020303" pitchFamily="18" charset="0"/>
              </a:rPr>
              <a:t>Cha</a:t>
            </a:r>
            <a:r>
              <a:rPr lang="cy-GB" sz="1900" dirty="0">
                <a:latin typeface="Georgia" panose="02040502050405020303" pitchFamily="18" charset="0"/>
              </a:rPr>
              <a:t> nel = </a:t>
            </a:r>
            <a:r>
              <a:rPr lang="cy-GB" sz="1900" dirty="0" err="1">
                <a:latin typeface="Georgia" panose="02040502050405020303" pitchFamily="18" charset="0"/>
              </a:rPr>
              <a:t>No</a:t>
            </a:r>
            <a:endParaRPr lang="cy-GB" sz="1900" dirty="0">
              <a:latin typeface="Georgia" panose="02040502050405020303" pitchFamily="18" charset="0"/>
            </a:endParaRPr>
          </a:p>
          <a:p>
            <a:pPr indent="-180000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cy-GB" sz="1900" dirty="0" err="1">
                <a:latin typeface="Georgia" panose="02040502050405020303" pitchFamily="18" charset="0"/>
              </a:rPr>
              <a:t>Ren</a:t>
            </a:r>
            <a:r>
              <a:rPr lang="cy-GB" sz="1900" dirty="0">
                <a:latin typeface="Georgia" panose="02040502050405020303" pitchFamily="18" charset="0"/>
              </a:rPr>
              <a:t> </a:t>
            </a:r>
            <a:r>
              <a:rPr lang="cy-GB" sz="1900" dirty="0" err="1">
                <a:latin typeface="Georgia" panose="02040502050405020303" pitchFamily="18" charset="0"/>
              </a:rPr>
              <a:t>oo</a:t>
            </a:r>
            <a:r>
              <a:rPr lang="cy-GB" sz="1900" dirty="0">
                <a:latin typeface="Georgia" panose="02040502050405020303" pitchFamily="18" charset="0"/>
              </a:rPr>
              <a:t> goll </a:t>
            </a:r>
            <a:r>
              <a:rPr lang="cy-GB" sz="1900" dirty="0" err="1">
                <a:latin typeface="Georgia" panose="02040502050405020303" pitchFamily="18" charset="0"/>
              </a:rPr>
              <a:t>dys</a:t>
            </a:r>
            <a:r>
              <a:rPr lang="cy-GB" sz="1900" dirty="0">
                <a:latin typeface="Georgia" panose="02040502050405020303" pitchFamily="18" charset="0"/>
              </a:rPr>
              <a:t> y </a:t>
            </a:r>
            <a:r>
              <a:rPr lang="cy-GB" sz="1900" dirty="0" err="1">
                <a:latin typeface="Georgia" panose="02040502050405020303" pitchFamily="18" charset="0"/>
              </a:rPr>
              <a:t>thie</a:t>
            </a:r>
            <a:r>
              <a:rPr lang="cy-GB" sz="1900" dirty="0">
                <a:latin typeface="Georgia" panose="02040502050405020303" pitchFamily="18" charset="0"/>
              </a:rPr>
              <a:t> </a:t>
            </a:r>
            <a:r>
              <a:rPr lang="cy-GB" sz="1900" dirty="0" err="1">
                <a:latin typeface="Georgia" panose="02040502050405020303" pitchFamily="18" charset="0"/>
              </a:rPr>
              <a:t>jalloo</a:t>
            </a:r>
            <a:r>
              <a:rPr lang="cy-GB" sz="1900" dirty="0">
                <a:latin typeface="Georgia" panose="02040502050405020303" pitchFamily="18" charset="0"/>
              </a:rPr>
              <a:t> </a:t>
            </a:r>
            <a:r>
              <a:rPr lang="cy-GB" sz="1900" dirty="0" err="1">
                <a:latin typeface="Georgia" panose="02040502050405020303" pitchFamily="18" charset="0"/>
              </a:rPr>
              <a:t>riyr</a:t>
            </a:r>
            <a:r>
              <a:rPr lang="cy-GB" sz="1900" dirty="0">
                <a:latin typeface="Georgia" panose="02040502050405020303" pitchFamily="18" charset="0"/>
              </a:rPr>
              <a:t>? = Did </a:t>
            </a:r>
            <a:r>
              <a:rPr lang="cy-GB" sz="1900" dirty="0" err="1">
                <a:latin typeface="Georgia" panose="02040502050405020303" pitchFamily="18" charset="0"/>
              </a:rPr>
              <a:t>you</a:t>
            </a:r>
            <a:r>
              <a:rPr lang="cy-GB" sz="1900" dirty="0">
                <a:latin typeface="Georgia" panose="02040502050405020303" pitchFamily="18" charset="0"/>
              </a:rPr>
              <a:t> go to the </a:t>
            </a:r>
            <a:r>
              <a:rPr lang="cy-GB" sz="1900" dirty="0" err="1">
                <a:latin typeface="Georgia" panose="02040502050405020303" pitchFamily="18" charset="0"/>
              </a:rPr>
              <a:t>cinema</a:t>
            </a:r>
            <a:r>
              <a:rPr lang="cy-GB" sz="1900" dirty="0">
                <a:latin typeface="Georgia" panose="02040502050405020303" pitchFamily="18" charset="0"/>
              </a:rPr>
              <a:t> </a:t>
            </a:r>
            <a:r>
              <a:rPr lang="cy-GB" sz="1900" dirty="0" err="1">
                <a:latin typeface="Georgia" panose="02040502050405020303" pitchFamily="18" charset="0"/>
              </a:rPr>
              <a:t>last</a:t>
            </a:r>
            <a:r>
              <a:rPr lang="cy-GB" sz="1900" dirty="0">
                <a:latin typeface="Georgia" panose="02040502050405020303" pitchFamily="18" charset="0"/>
              </a:rPr>
              <a:t> </a:t>
            </a:r>
            <a:r>
              <a:rPr lang="cy-GB" sz="1900" dirty="0" err="1">
                <a:latin typeface="Georgia" panose="02040502050405020303" pitchFamily="18" charset="0"/>
              </a:rPr>
              <a:t>night</a:t>
            </a:r>
            <a:r>
              <a:rPr lang="cy-GB" sz="1900" dirty="0">
                <a:latin typeface="Georgia" panose="02040502050405020303" pitchFamily="18" charset="0"/>
              </a:rPr>
              <a:t>? </a:t>
            </a:r>
            <a:r>
              <a:rPr lang="cy-GB" sz="1900" dirty="0" err="1">
                <a:latin typeface="Georgia" panose="02040502050405020303" pitchFamily="18" charset="0"/>
              </a:rPr>
              <a:t>Ren</a:t>
            </a:r>
            <a:r>
              <a:rPr lang="cy-GB" sz="1900" dirty="0">
                <a:latin typeface="Georgia" panose="02040502050405020303" pitchFamily="18" charset="0"/>
              </a:rPr>
              <a:t> = </a:t>
            </a:r>
            <a:r>
              <a:rPr lang="cy-GB" sz="1900" dirty="0" err="1">
                <a:latin typeface="Georgia" panose="02040502050405020303" pitchFamily="18" charset="0"/>
              </a:rPr>
              <a:t>Yes</a:t>
            </a:r>
            <a:r>
              <a:rPr lang="cy-GB" sz="1900" dirty="0">
                <a:latin typeface="Georgia" panose="02040502050405020303" pitchFamily="18" charset="0"/>
              </a:rPr>
              <a:t> / </a:t>
            </a:r>
            <a:r>
              <a:rPr lang="cy-GB" sz="1900" dirty="0" err="1">
                <a:latin typeface="Georgia" panose="02040502050405020303" pitchFamily="18" charset="0"/>
              </a:rPr>
              <a:t>Cha</a:t>
            </a:r>
            <a:r>
              <a:rPr lang="cy-GB" sz="1900" dirty="0">
                <a:latin typeface="Georgia" panose="02040502050405020303" pitchFamily="18" charset="0"/>
              </a:rPr>
              <a:t> </a:t>
            </a:r>
            <a:r>
              <a:rPr lang="cy-GB" sz="1900" dirty="0" err="1">
                <a:latin typeface="Georgia" panose="02040502050405020303" pitchFamily="18" charset="0"/>
              </a:rPr>
              <a:t>ren</a:t>
            </a:r>
            <a:r>
              <a:rPr lang="cy-GB" sz="1900" dirty="0">
                <a:latin typeface="Georgia" panose="02040502050405020303" pitchFamily="18" charset="0"/>
              </a:rPr>
              <a:t> = </a:t>
            </a:r>
            <a:r>
              <a:rPr lang="cy-GB" sz="1900" dirty="0" err="1">
                <a:latin typeface="Georgia" panose="02040502050405020303" pitchFamily="18" charset="0"/>
              </a:rPr>
              <a:t>No</a:t>
            </a:r>
            <a:endParaRPr lang="cy-GB" sz="1900" dirty="0">
              <a:latin typeface="Georgia" panose="02040502050405020303" pitchFamily="18" charset="0"/>
            </a:endParaRPr>
          </a:p>
          <a:p>
            <a:pPr indent="-180000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cy-GB" sz="1900" dirty="0" err="1">
                <a:latin typeface="Georgia" panose="02040502050405020303" pitchFamily="18" charset="0"/>
              </a:rPr>
              <a:t>Jagh</a:t>
            </a:r>
            <a:r>
              <a:rPr lang="cy-GB" sz="1900" dirty="0">
                <a:latin typeface="Georgia" panose="02040502050405020303" pitchFamily="18" charset="0"/>
              </a:rPr>
              <a:t> </a:t>
            </a:r>
            <a:r>
              <a:rPr lang="cy-GB" sz="1900" dirty="0" err="1">
                <a:latin typeface="Georgia" panose="02040502050405020303" pitchFamily="18" charset="0"/>
              </a:rPr>
              <a:t>oo</a:t>
            </a:r>
            <a:r>
              <a:rPr lang="cy-GB" sz="1900" dirty="0">
                <a:latin typeface="Georgia" panose="02040502050405020303" pitchFamily="18" charset="0"/>
              </a:rPr>
              <a:t> = Did </a:t>
            </a:r>
            <a:r>
              <a:rPr lang="cy-GB" sz="1900" dirty="0" err="1">
                <a:latin typeface="Georgia" panose="02040502050405020303" pitchFamily="18" charset="0"/>
              </a:rPr>
              <a:t>you</a:t>
            </a:r>
            <a:r>
              <a:rPr lang="cy-GB" sz="1900" dirty="0">
                <a:latin typeface="Georgia" panose="02040502050405020303" pitchFamily="18" charset="0"/>
              </a:rPr>
              <a:t> go? </a:t>
            </a:r>
            <a:r>
              <a:rPr lang="cy-GB" sz="1900" dirty="0" err="1">
                <a:latin typeface="Georgia" panose="02040502050405020303" pitchFamily="18" charset="0"/>
              </a:rPr>
              <a:t>Hie</a:t>
            </a:r>
            <a:r>
              <a:rPr lang="cy-GB" sz="1900" dirty="0">
                <a:latin typeface="Georgia" panose="02040502050405020303" pitchFamily="18" charset="0"/>
              </a:rPr>
              <a:t> = I </a:t>
            </a:r>
            <a:r>
              <a:rPr lang="cy-GB" sz="1900" dirty="0" err="1">
                <a:latin typeface="Georgia" panose="02040502050405020303" pitchFamily="18" charset="0"/>
              </a:rPr>
              <a:t>went</a:t>
            </a:r>
            <a:r>
              <a:rPr lang="cy-GB" sz="1900" dirty="0">
                <a:latin typeface="Georgia" panose="02040502050405020303" pitchFamily="18" charset="0"/>
              </a:rPr>
              <a:t>, </a:t>
            </a:r>
            <a:r>
              <a:rPr lang="cy-GB" sz="1900" dirty="0" err="1">
                <a:latin typeface="Georgia" panose="02040502050405020303" pitchFamily="18" charset="0"/>
              </a:rPr>
              <a:t>Cha</a:t>
            </a:r>
            <a:r>
              <a:rPr lang="cy-GB" sz="1900" dirty="0">
                <a:latin typeface="Georgia" panose="02040502050405020303" pitchFamily="18" charset="0"/>
              </a:rPr>
              <a:t> </a:t>
            </a:r>
            <a:r>
              <a:rPr lang="cy-GB" sz="1900" dirty="0" err="1">
                <a:latin typeface="Georgia" panose="02040502050405020303" pitchFamily="18" charset="0"/>
              </a:rPr>
              <a:t>jagh</a:t>
            </a:r>
            <a:r>
              <a:rPr lang="cy-GB" sz="1900" dirty="0">
                <a:latin typeface="Georgia" panose="02040502050405020303" pitchFamily="18" charset="0"/>
              </a:rPr>
              <a:t> = I </a:t>
            </a:r>
            <a:r>
              <a:rPr lang="cy-GB" sz="1900" dirty="0" err="1">
                <a:latin typeface="Georgia" panose="02040502050405020303" pitchFamily="18" charset="0"/>
              </a:rPr>
              <a:t>didn’t</a:t>
            </a:r>
            <a:r>
              <a:rPr lang="cy-GB" sz="1900" dirty="0">
                <a:latin typeface="Georgia" panose="02040502050405020303" pitchFamily="18" charset="0"/>
              </a:rPr>
              <a:t> go</a:t>
            </a:r>
          </a:p>
          <a:p>
            <a:pPr indent="-180000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cy-GB" sz="1900" dirty="0" err="1">
                <a:latin typeface="Georgia" panose="02040502050405020303" pitchFamily="18" charset="0"/>
              </a:rPr>
              <a:t>Jed</a:t>
            </a:r>
            <a:r>
              <a:rPr lang="cy-GB" sz="1900" dirty="0">
                <a:latin typeface="Georgia" panose="02040502050405020303" pitchFamily="18" charset="0"/>
              </a:rPr>
              <a:t> </a:t>
            </a:r>
            <a:r>
              <a:rPr lang="cy-GB" sz="1900" dirty="0" err="1">
                <a:latin typeface="Georgia" panose="02040502050405020303" pitchFamily="18" charset="0"/>
              </a:rPr>
              <a:t>eh</a:t>
            </a:r>
            <a:r>
              <a:rPr lang="cy-GB" sz="1900" dirty="0">
                <a:latin typeface="Georgia" panose="02040502050405020303" pitchFamily="18" charset="0"/>
              </a:rPr>
              <a:t> = Will </a:t>
            </a:r>
            <a:r>
              <a:rPr lang="cy-GB" sz="1900" dirty="0" err="1">
                <a:latin typeface="Georgia" panose="02040502050405020303" pitchFamily="18" charset="0"/>
              </a:rPr>
              <a:t>he</a:t>
            </a:r>
            <a:r>
              <a:rPr lang="cy-GB" sz="1900" dirty="0">
                <a:latin typeface="Georgia" panose="02040502050405020303" pitchFamily="18" charset="0"/>
              </a:rPr>
              <a:t> go? Hed = </a:t>
            </a:r>
            <a:r>
              <a:rPr lang="cy-GB" sz="1900" dirty="0" err="1">
                <a:latin typeface="Georgia" panose="02040502050405020303" pitchFamily="18" charset="0"/>
              </a:rPr>
              <a:t>He’ll</a:t>
            </a:r>
            <a:r>
              <a:rPr lang="cy-GB" sz="1900" dirty="0">
                <a:latin typeface="Georgia" panose="02040502050405020303" pitchFamily="18" charset="0"/>
              </a:rPr>
              <a:t> go, </a:t>
            </a:r>
            <a:r>
              <a:rPr lang="cy-GB" sz="1900" dirty="0" err="1">
                <a:latin typeface="Georgia" panose="02040502050405020303" pitchFamily="18" charset="0"/>
              </a:rPr>
              <a:t>Cha</a:t>
            </a:r>
            <a:r>
              <a:rPr lang="cy-GB" sz="1900" dirty="0">
                <a:latin typeface="Georgia" panose="02040502050405020303" pitchFamily="18" charset="0"/>
              </a:rPr>
              <a:t> </a:t>
            </a:r>
            <a:r>
              <a:rPr lang="cy-GB" sz="1900" dirty="0" err="1">
                <a:latin typeface="Georgia" panose="02040502050405020303" pitchFamily="18" charset="0"/>
              </a:rPr>
              <a:t>jed</a:t>
            </a:r>
            <a:r>
              <a:rPr lang="cy-GB" sz="1900" dirty="0">
                <a:latin typeface="Georgia" panose="02040502050405020303" pitchFamily="18" charset="0"/>
              </a:rPr>
              <a:t> = He </a:t>
            </a:r>
            <a:r>
              <a:rPr lang="cy-GB" sz="1900" dirty="0" err="1">
                <a:latin typeface="Georgia" panose="02040502050405020303" pitchFamily="18" charset="0"/>
              </a:rPr>
              <a:t>won’t</a:t>
            </a:r>
            <a:r>
              <a:rPr lang="cy-GB" sz="1900" dirty="0">
                <a:latin typeface="Georgia" panose="02040502050405020303" pitchFamily="18" charset="0"/>
              </a:rPr>
              <a:t> go </a:t>
            </a:r>
            <a:endParaRPr lang="en-GB" sz="1900" dirty="0"/>
          </a:p>
        </p:txBody>
      </p:sp>
    </p:spTree>
    <p:extLst>
      <p:ext uri="{BB962C8B-B14F-4D97-AF65-F5344CB8AC3E}">
        <p14:creationId xmlns:p14="http://schemas.microsoft.com/office/powerpoint/2010/main" val="4158557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807" y="187362"/>
            <a:ext cx="10515600" cy="1228832"/>
          </a:xfrm>
        </p:spPr>
        <p:txBody>
          <a:bodyPr>
            <a:normAutofit/>
          </a:bodyPr>
          <a:lstStyle/>
          <a:p>
            <a:r>
              <a:rPr lang="cy-GB" sz="3600" b="1" dirty="0" err="1">
                <a:solidFill>
                  <a:srgbClr val="FF1428"/>
                </a:solidFill>
                <a:latin typeface="Georgia" panose="02040502050405020303" pitchFamily="18" charset="0"/>
              </a:rPr>
              <a:t>Ceaghlaghyn</a:t>
            </a:r>
            <a:r>
              <a:rPr lang="cy-GB" sz="3600" b="1" dirty="0">
                <a:solidFill>
                  <a:srgbClr val="FF1428"/>
                </a:solidFill>
                <a:latin typeface="Georgia" panose="02040502050405020303" pitchFamily="18" charset="0"/>
              </a:rPr>
              <a:t> / </a:t>
            </a:r>
            <a:r>
              <a:rPr lang="cy-GB" sz="3600" b="1" dirty="0" err="1">
                <a:solidFill>
                  <a:srgbClr val="FF1428"/>
                </a:solidFill>
                <a:latin typeface="Georgia" panose="02040502050405020303" pitchFamily="18" charset="0"/>
              </a:rPr>
              <a:t>Mutations</a:t>
            </a:r>
            <a:endParaRPr lang="en-GB" sz="2800" b="1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6450" y="1257574"/>
            <a:ext cx="913466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GB" sz="2400" b="1" dirty="0">
                <a:latin typeface="Georgia" panose="02040502050405020303" pitchFamily="18" charset="0"/>
              </a:rPr>
              <a:t>Examples</a:t>
            </a:r>
            <a:endParaRPr lang="en-GB" sz="2400" dirty="0">
              <a:latin typeface="Georgia" panose="02040502050405020303" pitchFamily="18" charset="0"/>
            </a:endParaRPr>
          </a:p>
          <a:p>
            <a:pPr marL="285750" indent="-285750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latin typeface="Georgia" panose="02040502050405020303" pitchFamily="18" charset="0"/>
              </a:rPr>
              <a:t>Ben = woman - </a:t>
            </a:r>
            <a:r>
              <a:rPr lang="en-GB" sz="2400" dirty="0" err="1">
                <a:latin typeface="Georgia" panose="02040502050405020303" pitchFamily="18" charset="0"/>
              </a:rPr>
              <a:t>Yn</a:t>
            </a:r>
            <a:r>
              <a:rPr lang="en-GB" sz="2400" dirty="0">
                <a:latin typeface="Georgia" panose="02040502050405020303" pitchFamily="18" charset="0"/>
              </a:rPr>
              <a:t> </a:t>
            </a:r>
            <a:r>
              <a:rPr lang="en-GB" sz="2400" dirty="0" err="1">
                <a:latin typeface="Georgia" panose="02040502050405020303" pitchFamily="18" charset="0"/>
              </a:rPr>
              <a:t>ven</a:t>
            </a:r>
            <a:r>
              <a:rPr lang="en-GB" sz="2400" dirty="0">
                <a:latin typeface="Georgia" panose="02040502050405020303" pitchFamily="18" charset="0"/>
              </a:rPr>
              <a:t> = the woman</a:t>
            </a:r>
          </a:p>
          <a:p>
            <a:pPr marL="285750" indent="-285750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GB" sz="2400" dirty="0" err="1">
                <a:latin typeface="Georgia" panose="02040502050405020303" pitchFamily="18" charset="0"/>
              </a:rPr>
              <a:t>Oie</a:t>
            </a:r>
            <a:r>
              <a:rPr lang="en-GB" sz="2400" dirty="0">
                <a:latin typeface="Georgia" panose="02040502050405020303" pitchFamily="18" charset="0"/>
              </a:rPr>
              <a:t> = night - </a:t>
            </a:r>
            <a:r>
              <a:rPr lang="en-GB" sz="2400" dirty="0" err="1">
                <a:latin typeface="Georgia" panose="02040502050405020303" pitchFamily="18" charset="0"/>
              </a:rPr>
              <a:t>Oie</a:t>
            </a:r>
            <a:r>
              <a:rPr lang="en-GB" sz="2400" dirty="0">
                <a:latin typeface="Georgia" panose="02040502050405020303" pitchFamily="18" charset="0"/>
              </a:rPr>
              <a:t> vie = Good night</a:t>
            </a:r>
          </a:p>
          <a:p>
            <a:pPr marL="285750" indent="-285750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latin typeface="Georgia" panose="02040502050405020303" pitchFamily="18" charset="0"/>
              </a:rPr>
              <a:t>Juan = John - </a:t>
            </a:r>
            <a:r>
              <a:rPr lang="en-GB" sz="2400" dirty="0" err="1">
                <a:latin typeface="Georgia" panose="02040502050405020303" pitchFamily="18" charset="0"/>
              </a:rPr>
              <a:t>Gleashtan</a:t>
            </a:r>
            <a:r>
              <a:rPr lang="en-GB" sz="2400" dirty="0">
                <a:latin typeface="Georgia" panose="02040502050405020303" pitchFamily="18" charset="0"/>
              </a:rPr>
              <a:t> Yuan = John’s car</a:t>
            </a:r>
          </a:p>
          <a:p>
            <a:pPr marL="285750" indent="-285750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GB" sz="2400" dirty="0" err="1">
                <a:latin typeface="Georgia" panose="02040502050405020303" pitchFamily="18" charset="0"/>
              </a:rPr>
              <a:t>Kirree</a:t>
            </a:r>
            <a:r>
              <a:rPr lang="en-GB" sz="2400" dirty="0">
                <a:latin typeface="Georgia" panose="02040502050405020303" pitchFamily="18" charset="0"/>
              </a:rPr>
              <a:t> (name) – </a:t>
            </a:r>
            <a:r>
              <a:rPr lang="en-GB" sz="2400" dirty="0" err="1">
                <a:latin typeface="Georgia" panose="02040502050405020303" pitchFamily="18" charset="0"/>
              </a:rPr>
              <a:t>Shamyr</a:t>
            </a:r>
            <a:r>
              <a:rPr lang="en-GB" sz="2400" dirty="0">
                <a:latin typeface="Georgia" panose="02040502050405020303" pitchFamily="18" charset="0"/>
              </a:rPr>
              <a:t> </a:t>
            </a:r>
            <a:r>
              <a:rPr lang="en-GB" sz="2400" dirty="0" err="1">
                <a:latin typeface="Georgia" panose="02040502050405020303" pitchFamily="18" charset="0"/>
              </a:rPr>
              <a:t>Chirree</a:t>
            </a:r>
            <a:r>
              <a:rPr lang="en-GB" sz="2400" dirty="0">
                <a:latin typeface="Georgia" panose="02040502050405020303" pitchFamily="18" charset="0"/>
              </a:rPr>
              <a:t> = </a:t>
            </a:r>
            <a:r>
              <a:rPr lang="en-GB" sz="2400" dirty="0" err="1">
                <a:latin typeface="Georgia" panose="02040502050405020303" pitchFamily="18" charset="0"/>
              </a:rPr>
              <a:t>Kirree’s</a:t>
            </a:r>
            <a:r>
              <a:rPr lang="en-GB" sz="2400" dirty="0">
                <a:latin typeface="Georgia" panose="02040502050405020303" pitchFamily="18" charset="0"/>
              </a:rPr>
              <a:t> room</a:t>
            </a:r>
          </a:p>
          <a:p>
            <a:pPr marL="285750" indent="-285750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GB" sz="2400" dirty="0" err="1">
                <a:latin typeface="Georgia" panose="02040502050405020303" pitchFamily="18" charset="0"/>
              </a:rPr>
              <a:t>Jesh</a:t>
            </a:r>
            <a:r>
              <a:rPr lang="en-GB" sz="2400" dirty="0">
                <a:latin typeface="Georgia" panose="02040502050405020303" pitchFamily="18" charset="0"/>
              </a:rPr>
              <a:t> = nice – </a:t>
            </a:r>
            <a:r>
              <a:rPr lang="en-GB" sz="2400" dirty="0" err="1">
                <a:latin typeface="Georgia" panose="02040502050405020303" pitchFamily="18" charset="0"/>
              </a:rPr>
              <a:t>Feer</a:t>
            </a:r>
            <a:r>
              <a:rPr lang="en-GB" sz="2400" dirty="0">
                <a:latin typeface="Georgia" panose="02040502050405020303" pitchFamily="18" charset="0"/>
              </a:rPr>
              <a:t> </a:t>
            </a:r>
            <a:r>
              <a:rPr lang="en-GB" sz="2400" dirty="0" err="1">
                <a:latin typeface="Georgia" panose="02040502050405020303" pitchFamily="18" charset="0"/>
              </a:rPr>
              <a:t>yesh</a:t>
            </a:r>
            <a:r>
              <a:rPr lang="en-GB" sz="2400" dirty="0">
                <a:latin typeface="Georgia" panose="02040502050405020303" pitchFamily="18" charset="0"/>
              </a:rPr>
              <a:t> = Very nice</a:t>
            </a:r>
          </a:p>
          <a:p>
            <a:pPr marL="285750" indent="-285750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GB" sz="2400" dirty="0" err="1">
                <a:latin typeface="Georgia" panose="02040502050405020303" pitchFamily="18" charset="0"/>
              </a:rPr>
              <a:t>Braar</a:t>
            </a:r>
            <a:r>
              <a:rPr lang="en-GB" sz="2400" dirty="0">
                <a:latin typeface="Georgia" panose="02040502050405020303" pitchFamily="18" charset="0"/>
              </a:rPr>
              <a:t> = brother – Un </a:t>
            </a:r>
            <a:r>
              <a:rPr lang="en-GB" sz="2400" dirty="0" err="1">
                <a:latin typeface="Georgia" panose="02040502050405020303" pitchFamily="18" charset="0"/>
              </a:rPr>
              <a:t>fraar</a:t>
            </a:r>
            <a:r>
              <a:rPr lang="en-GB" sz="2400" dirty="0">
                <a:latin typeface="Georgia" panose="02040502050405020303" pitchFamily="18" charset="0"/>
              </a:rPr>
              <a:t> = One brother</a:t>
            </a:r>
          </a:p>
          <a:p>
            <a:pPr marL="285750" indent="-285750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GB" sz="2400" dirty="0" err="1">
                <a:latin typeface="Georgia" panose="02040502050405020303" pitchFamily="18" charset="0"/>
              </a:rPr>
              <a:t>Shuyr</a:t>
            </a:r>
            <a:r>
              <a:rPr lang="en-GB" sz="2400" dirty="0">
                <a:latin typeface="Georgia" panose="02040502050405020303" pitchFamily="18" charset="0"/>
              </a:rPr>
              <a:t> = sister – </a:t>
            </a:r>
            <a:r>
              <a:rPr lang="en-GB" sz="2400" dirty="0" err="1">
                <a:latin typeface="Georgia" panose="02040502050405020303" pitchFamily="18" charset="0"/>
              </a:rPr>
              <a:t>Daa</a:t>
            </a:r>
            <a:r>
              <a:rPr lang="en-GB" sz="2400" dirty="0">
                <a:latin typeface="Georgia" panose="02040502050405020303" pitchFamily="18" charset="0"/>
              </a:rPr>
              <a:t> </a:t>
            </a:r>
            <a:r>
              <a:rPr lang="en-GB" sz="2400" dirty="0" err="1">
                <a:latin typeface="Georgia" panose="02040502050405020303" pitchFamily="18" charset="0"/>
              </a:rPr>
              <a:t>huyr</a:t>
            </a:r>
            <a:r>
              <a:rPr lang="en-GB" sz="2400" dirty="0">
                <a:latin typeface="Georgia" panose="02040502050405020303" pitchFamily="18" charset="0"/>
              </a:rPr>
              <a:t> = Two sisters</a:t>
            </a:r>
          </a:p>
          <a:p>
            <a:pPr marL="285750" indent="-285750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GB" sz="2400" dirty="0" err="1">
                <a:latin typeface="Georgia" panose="02040502050405020303" pitchFamily="18" charset="0"/>
              </a:rPr>
              <a:t>Moghrey</a:t>
            </a:r>
            <a:r>
              <a:rPr lang="en-GB" sz="2400" dirty="0">
                <a:latin typeface="Georgia" panose="02040502050405020303" pitchFamily="18" charset="0"/>
              </a:rPr>
              <a:t> = morning – </a:t>
            </a:r>
            <a:r>
              <a:rPr lang="en-GB" sz="2400" dirty="0" err="1">
                <a:latin typeface="Georgia" panose="02040502050405020303" pitchFamily="18" charset="0"/>
              </a:rPr>
              <a:t>Sy</a:t>
            </a:r>
            <a:r>
              <a:rPr lang="en-GB" sz="2400" dirty="0">
                <a:latin typeface="Georgia" panose="02040502050405020303" pitchFamily="18" charset="0"/>
              </a:rPr>
              <a:t> </a:t>
            </a:r>
            <a:r>
              <a:rPr lang="en-GB" sz="2400" dirty="0" err="1">
                <a:latin typeface="Georgia" panose="02040502050405020303" pitchFamily="18" charset="0"/>
              </a:rPr>
              <a:t>voghrey</a:t>
            </a:r>
            <a:r>
              <a:rPr lang="en-GB" sz="2400" dirty="0">
                <a:latin typeface="Georgia" panose="02040502050405020303" pitchFamily="18" charset="0"/>
              </a:rPr>
              <a:t> = In the morning</a:t>
            </a:r>
          </a:p>
          <a:p>
            <a:pPr marL="285750" indent="-285750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GB" sz="2400" dirty="0" err="1">
                <a:latin typeface="Georgia" panose="02040502050405020303" pitchFamily="18" charset="0"/>
              </a:rPr>
              <a:t>Jishag</a:t>
            </a:r>
            <a:r>
              <a:rPr lang="en-GB" sz="2400" dirty="0">
                <a:latin typeface="Georgia" panose="02040502050405020303" pitchFamily="18" charset="0"/>
              </a:rPr>
              <a:t> = daddy – </a:t>
            </a:r>
            <a:r>
              <a:rPr lang="en-GB" sz="2400" dirty="0" err="1">
                <a:latin typeface="Georgia" panose="02040502050405020303" pitchFamily="18" charset="0"/>
              </a:rPr>
              <a:t>Dty</a:t>
            </a:r>
            <a:r>
              <a:rPr lang="en-GB" sz="2400" dirty="0">
                <a:latin typeface="Georgia" panose="02040502050405020303" pitchFamily="18" charset="0"/>
              </a:rPr>
              <a:t> </a:t>
            </a:r>
            <a:r>
              <a:rPr lang="en-GB" sz="2400" dirty="0" err="1">
                <a:latin typeface="Georgia" panose="02040502050405020303" pitchFamily="18" charset="0"/>
              </a:rPr>
              <a:t>yishag</a:t>
            </a:r>
            <a:r>
              <a:rPr lang="en-GB" sz="2400" dirty="0">
                <a:latin typeface="Georgia" panose="02040502050405020303" pitchFamily="18" charset="0"/>
              </a:rPr>
              <a:t> = your daddy</a:t>
            </a:r>
          </a:p>
        </p:txBody>
      </p:sp>
    </p:spTree>
    <p:extLst>
      <p:ext uri="{BB962C8B-B14F-4D97-AF65-F5344CB8AC3E}">
        <p14:creationId xmlns:p14="http://schemas.microsoft.com/office/powerpoint/2010/main" val="20090185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807" y="187362"/>
            <a:ext cx="10515600" cy="1228832"/>
          </a:xfrm>
        </p:spPr>
        <p:txBody>
          <a:bodyPr>
            <a:normAutofit/>
          </a:bodyPr>
          <a:lstStyle/>
          <a:p>
            <a:r>
              <a:rPr lang="cy-GB" sz="3600" b="1" dirty="0" err="1">
                <a:solidFill>
                  <a:srgbClr val="FF1428"/>
                </a:solidFill>
                <a:latin typeface="Georgia" panose="02040502050405020303" pitchFamily="18" charset="0"/>
              </a:rPr>
              <a:t>Kiangley</a:t>
            </a:r>
            <a:r>
              <a:rPr lang="cy-GB" sz="3600" b="1" dirty="0">
                <a:solidFill>
                  <a:srgbClr val="FF1428"/>
                </a:solidFill>
                <a:latin typeface="Georgia" panose="02040502050405020303" pitchFamily="18" charset="0"/>
              </a:rPr>
              <a:t> / </a:t>
            </a:r>
            <a:r>
              <a:rPr lang="cy-GB" sz="3600" b="1" dirty="0" err="1">
                <a:solidFill>
                  <a:srgbClr val="FF1428"/>
                </a:solidFill>
                <a:latin typeface="Georgia" panose="02040502050405020303" pitchFamily="18" charset="0"/>
              </a:rPr>
              <a:t>Links</a:t>
            </a:r>
            <a:endParaRPr lang="en-GB" sz="2800" b="1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6450" y="1257574"/>
            <a:ext cx="606770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Georgia" panose="02040502050405020303" pitchFamily="18" charset="0"/>
              </a:rPr>
              <a:t>Learn Manx / </a:t>
            </a:r>
            <a:r>
              <a:rPr lang="en-GB" dirty="0" err="1">
                <a:latin typeface="Georgia" panose="02040502050405020303" pitchFamily="18" charset="0"/>
              </a:rPr>
              <a:t>Ynsee</a:t>
            </a:r>
            <a:r>
              <a:rPr lang="en-GB" dirty="0">
                <a:latin typeface="Georgia" panose="02040502050405020303" pitchFamily="18" charset="0"/>
              </a:rPr>
              <a:t> </a:t>
            </a:r>
            <a:r>
              <a:rPr lang="en-GB" dirty="0" err="1">
                <a:latin typeface="Georgia" panose="02040502050405020303" pitchFamily="18" charset="0"/>
              </a:rPr>
              <a:t>Gaelg</a:t>
            </a:r>
            <a:endParaRPr lang="en-GB" dirty="0">
              <a:latin typeface="Georgia" panose="02040502050405020303" pitchFamily="18" charset="0"/>
            </a:endParaRPr>
          </a:p>
          <a:p>
            <a:r>
              <a:rPr lang="en-GB" dirty="0">
                <a:latin typeface="Georgia" panose="02040502050405020303" pitchFamily="18" charset="0"/>
                <a:hlinkClick r:id="rId2"/>
              </a:rPr>
              <a:t>http://www.learnmanx.com</a:t>
            </a:r>
            <a:endParaRPr lang="en-GB" dirty="0">
              <a:latin typeface="Georgia" panose="02040502050405020303" pitchFamily="18" charset="0"/>
            </a:endParaRPr>
          </a:p>
          <a:p>
            <a:endParaRPr lang="en-GB" dirty="0">
              <a:latin typeface="Georgia" panose="02040502050405020303" pitchFamily="18" charset="0"/>
            </a:endParaRPr>
          </a:p>
          <a:p>
            <a:r>
              <a:rPr lang="en-GB" dirty="0">
                <a:latin typeface="Georgia" panose="02040502050405020303" pitchFamily="18" charset="0"/>
              </a:rPr>
              <a:t>Apps for learning Manx language, history and songs</a:t>
            </a:r>
          </a:p>
          <a:p>
            <a:r>
              <a:rPr lang="en-GB" dirty="0">
                <a:latin typeface="Georgia" panose="02040502050405020303" pitchFamily="18" charset="0"/>
                <a:hlinkClick r:id="rId3"/>
              </a:rPr>
              <a:t>http://www.culturevannin.im/cms/page_288619.html</a:t>
            </a:r>
            <a:endParaRPr lang="en-GB" dirty="0">
              <a:latin typeface="Georgia" panose="02040502050405020303" pitchFamily="18" charset="0"/>
            </a:endParaRPr>
          </a:p>
          <a:p>
            <a:endParaRPr lang="en-GB" dirty="0">
              <a:latin typeface="Georgia" panose="02040502050405020303" pitchFamily="18" charset="0"/>
            </a:endParaRPr>
          </a:p>
          <a:p>
            <a:r>
              <a:rPr lang="en-GB" dirty="0">
                <a:latin typeface="Georgia" panose="02040502050405020303" pitchFamily="18" charset="0"/>
              </a:rPr>
              <a:t>Manx-English dictionary</a:t>
            </a:r>
          </a:p>
          <a:p>
            <a:r>
              <a:rPr lang="en-GB" dirty="0">
                <a:latin typeface="Georgia" panose="02040502050405020303" pitchFamily="18" charset="0"/>
                <a:hlinkClick r:id="rId4"/>
              </a:rPr>
              <a:t>http://www.mannin.info/Mannin/fockleyr/e2m.php</a:t>
            </a:r>
            <a:endParaRPr lang="en-GB" dirty="0">
              <a:latin typeface="Georgia" panose="02040502050405020303" pitchFamily="18" charset="0"/>
            </a:endParaRPr>
          </a:p>
          <a:p>
            <a:endParaRPr lang="en-GB" dirty="0">
              <a:latin typeface="Georgia" panose="02040502050405020303" pitchFamily="18" charset="0"/>
            </a:endParaRPr>
          </a:p>
          <a:p>
            <a:r>
              <a:rPr lang="en-GB" dirty="0">
                <a:latin typeface="Georgia" panose="02040502050405020303" pitchFamily="18" charset="0"/>
              </a:rPr>
              <a:t>Manx-English translator</a:t>
            </a:r>
          </a:p>
          <a:p>
            <a:r>
              <a:rPr lang="en-GB" dirty="0">
                <a:latin typeface="Georgia" panose="02040502050405020303" pitchFamily="18" charset="0"/>
                <a:hlinkClick r:id="rId5"/>
              </a:rPr>
              <a:t>http://taggloo.im/Translate</a:t>
            </a:r>
            <a:endParaRPr lang="en-GB" dirty="0">
              <a:latin typeface="Georgia" panose="02040502050405020303" pitchFamily="18" charset="0"/>
            </a:endParaRPr>
          </a:p>
          <a:p>
            <a:endParaRPr lang="en-GB" dirty="0">
              <a:latin typeface="Georgia" panose="02040502050405020303" pitchFamily="18" charset="0"/>
            </a:endParaRPr>
          </a:p>
          <a:p>
            <a:r>
              <a:rPr lang="en-GB" dirty="0">
                <a:latin typeface="Georgia" panose="02040502050405020303" pitchFamily="18" charset="0"/>
              </a:rPr>
              <a:t>Manx Radio’s News in Manx</a:t>
            </a:r>
          </a:p>
          <a:p>
            <a:r>
              <a:rPr lang="en-GB" dirty="0">
                <a:latin typeface="Georgia" panose="02040502050405020303" pitchFamily="18" charset="0"/>
                <a:hlinkClick r:id="rId6"/>
              </a:rPr>
              <a:t>http://www.manxradio.com/news/manx-gaelic/</a:t>
            </a:r>
            <a:endParaRPr lang="en-GB" dirty="0">
              <a:latin typeface="Georgia" panose="02040502050405020303" pitchFamily="18" charset="0"/>
            </a:endParaRPr>
          </a:p>
          <a:p>
            <a:endParaRPr lang="en-GB" dirty="0">
              <a:latin typeface="Georgia" panose="02040502050405020303" pitchFamily="18" charset="0"/>
            </a:endParaRPr>
          </a:p>
          <a:p>
            <a:r>
              <a:rPr lang="en-GB" dirty="0" err="1">
                <a:latin typeface="Georgia" panose="02040502050405020303" pitchFamily="18" charset="0"/>
              </a:rPr>
              <a:t>Eiraght</a:t>
            </a:r>
            <a:r>
              <a:rPr lang="en-GB" dirty="0">
                <a:latin typeface="Georgia" panose="02040502050405020303" pitchFamily="18" charset="0"/>
              </a:rPr>
              <a:t> </a:t>
            </a:r>
            <a:r>
              <a:rPr lang="en-GB" dirty="0" err="1">
                <a:latin typeface="Georgia" panose="02040502050405020303" pitchFamily="18" charset="0"/>
              </a:rPr>
              <a:t>Ashoonagh</a:t>
            </a:r>
            <a:r>
              <a:rPr lang="en-GB" dirty="0">
                <a:latin typeface="Georgia" panose="02040502050405020303" pitchFamily="18" charset="0"/>
              </a:rPr>
              <a:t> </a:t>
            </a:r>
            <a:r>
              <a:rPr lang="en-GB" dirty="0" err="1">
                <a:latin typeface="Georgia" panose="02040502050405020303" pitchFamily="18" charset="0"/>
              </a:rPr>
              <a:t>Vannin</a:t>
            </a:r>
            <a:r>
              <a:rPr lang="en-GB" dirty="0">
                <a:latin typeface="Georgia" panose="02040502050405020303" pitchFamily="18" charset="0"/>
              </a:rPr>
              <a:t> / Manx Heritage Foundation</a:t>
            </a:r>
          </a:p>
          <a:p>
            <a:r>
              <a:rPr lang="en-GB" dirty="0">
                <a:latin typeface="Georgia" panose="02040502050405020303" pitchFamily="18" charset="0"/>
                <a:hlinkClick r:id="rId7"/>
              </a:rPr>
              <a:t>http://www.manxnationalheritage.im</a:t>
            </a:r>
            <a:endParaRPr lang="en-GB" dirty="0">
              <a:latin typeface="Georgia" panose="020405020504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70007" y="1243756"/>
            <a:ext cx="51219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Georgia" panose="02040502050405020303" pitchFamily="18" charset="0"/>
              </a:rPr>
              <a:t>Omniglot Manx pages</a:t>
            </a:r>
          </a:p>
          <a:p>
            <a:r>
              <a:rPr lang="en-GB" dirty="0">
                <a:latin typeface="Georgia" panose="02040502050405020303" pitchFamily="18" charset="0"/>
                <a:hlinkClick r:id="rId8"/>
              </a:rPr>
              <a:t>http://www.omniglot.com/writing/manx.htm</a:t>
            </a:r>
            <a:endParaRPr lang="en-GB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0161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555" y="1838131"/>
            <a:ext cx="10515600" cy="2985796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cy-GB" sz="7200" b="1" dirty="0">
                <a:solidFill>
                  <a:srgbClr val="FF1428"/>
                </a:solidFill>
                <a:latin typeface="Georgia" panose="02040502050405020303" pitchFamily="18" charset="0"/>
              </a:rPr>
              <a:t>Gura </a:t>
            </a:r>
            <a:r>
              <a:rPr lang="cy-GB" sz="7200" b="1" dirty="0" err="1">
                <a:solidFill>
                  <a:srgbClr val="FF1428"/>
                </a:solidFill>
                <a:latin typeface="Georgia" panose="02040502050405020303" pitchFamily="18" charset="0"/>
              </a:rPr>
              <a:t>mie</a:t>
            </a:r>
            <a:r>
              <a:rPr lang="cy-GB" sz="7200" b="1" dirty="0">
                <a:solidFill>
                  <a:srgbClr val="FF1428"/>
                </a:solidFill>
                <a:latin typeface="Georgia" panose="02040502050405020303" pitchFamily="18" charset="0"/>
              </a:rPr>
              <a:t> eu</a:t>
            </a:r>
            <a:br>
              <a:rPr lang="cy-GB" sz="7200" b="1" dirty="0">
                <a:solidFill>
                  <a:srgbClr val="FF1428"/>
                </a:solidFill>
                <a:latin typeface="Georgia" panose="02040502050405020303" pitchFamily="18" charset="0"/>
              </a:rPr>
            </a:br>
            <a:r>
              <a:rPr lang="cy-GB" sz="7200" b="1" dirty="0" err="1">
                <a:solidFill>
                  <a:srgbClr val="FF1428"/>
                </a:solidFill>
                <a:latin typeface="Georgia" panose="02040502050405020303" pitchFamily="18" charset="0"/>
              </a:rPr>
              <a:t>Thank</a:t>
            </a:r>
            <a:r>
              <a:rPr lang="cy-GB" sz="7200" b="1" dirty="0">
                <a:solidFill>
                  <a:srgbClr val="FF1428"/>
                </a:solidFill>
                <a:latin typeface="Georgia" panose="02040502050405020303" pitchFamily="18" charset="0"/>
              </a:rPr>
              <a:t> </a:t>
            </a:r>
            <a:r>
              <a:rPr lang="cy-GB" sz="7200" b="1" dirty="0" err="1">
                <a:solidFill>
                  <a:srgbClr val="FF1428"/>
                </a:solidFill>
                <a:latin typeface="Georgia" panose="02040502050405020303" pitchFamily="18" charset="0"/>
              </a:rPr>
              <a:t>you</a:t>
            </a:r>
            <a:endParaRPr lang="en-GB" sz="7200" b="1" dirty="0">
              <a:solidFill>
                <a:srgbClr val="FF1428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322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y-GB" sz="3600" b="1" dirty="0" err="1">
                <a:solidFill>
                  <a:srgbClr val="FF1428"/>
                </a:solidFill>
                <a:latin typeface="Georgia" panose="02040502050405020303" pitchFamily="18" charset="0"/>
              </a:rPr>
              <a:t>What</a:t>
            </a:r>
            <a:r>
              <a:rPr lang="cy-GB" sz="3600" b="1" dirty="0">
                <a:solidFill>
                  <a:srgbClr val="FF1428"/>
                </a:solidFill>
                <a:latin typeface="Georgia" panose="02040502050405020303" pitchFamily="18" charset="0"/>
              </a:rPr>
              <a:t> is </a:t>
            </a:r>
            <a:r>
              <a:rPr lang="cy-GB" sz="3600" b="1" dirty="0" err="1">
                <a:solidFill>
                  <a:srgbClr val="FF1428"/>
                </a:solidFill>
                <a:latin typeface="Georgia" panose="02040502050405020303" pitchFamily="18" charset="0"/>
              </a:rPr>
              <a:t>Manx</a:t>
            </a:r>
            <a:r>
              <a:rPr lang="cy-GB" sz="3600" b="1" dirty="0">
                <a:solidFill>
                  <a:srgbClr val="FF1428"/>
                </a:solidFill>
                <a:latin typeface="Georgia" panose="02040502050405020303" pitchFamily="18" charset="0"/>
              </a:rPr>
              <a:t>?</a:t>
            </a:r>
            <a:endParaRPr lang="en-GB" sz="3600" b="1" dirty="0">
              <a:solidFill>
                <a:srgbClr val="FF1428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3698"/>
            <a:ext cx="10515600" cy="429139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cy-GB" dirty="0" err="1">
                <a:latin typeface="Georgia" panose="02040502050405020303" pitchFamily="18" charset="0"/>
              </a:rPr>
              <a:t>Native</a:t>
            </a:r>
            <a:r>
              <a:rPr lang="cy-GB" dirty="0">
                <a:latin typeface="Georgia" panose="02040502050405020303" pitchFamily="18" charset="0"/>
              </a:rPr>
              <a:t> </a:t>
            </a:r>
            <a:r>
              <a:rPr lang="cy-GB" dirty="0" err="1">
                <a:latin typeface="Georgia" panose="02040502050405020303" pitchFamily="18" charset="0"/>
              </a:rPr>
              <a:t>name</a:t>
            </a:r>
            <a:r>
              <a:rPr lang="cy-GB" dirty="0">
                <a:latin typeface="Georgia" panose="02040502050405020303" pitchFamily="18" charset="0"/>
              </a:rPr>
              <a:t>: </a:t>
            </a:r>
            <a:r>
              <a:rPr lang="cy-GB" dirty="0" err="1">
                <a:latin typeface="Georgia" panose="02040502050405020303" pitchFamily="18" charset="0"/>
              </a:rPr>
              <a:t>Gaelg</a:t>
            </a:r>
            <a:r>
              <a:rPr lang="cy-GB" dirty="0">
                <a:latin typeface="Georgia" panose="02040502050405020303" pitchFamily="18" charset="0"/>
              </a:rPr>
              <a:t> / </a:t>
            </a:r>
            <a:r>
              <a:rPr lang="cy-GB" dirty="0" err="1">
                <a:latin typeface="Georgia" panose="02040502050405020303" pitchFamily="18" charset="0"/>
              </a:rPr>
              <a:t>Gailck</a:t>
            </a:r>
            <a:r>
              <a:rPr lang="cy-GB" dirty="0">
                <a:latin typeface="Georgia" panose="02040502050405020303" pitchFamily="18" charset="0"/>
              </a:rPr>
              <a:t> [</a:t>
            </a:r>
            <a:r>
              <a:rPr lang="cy-GB" dirty="0" err="1">
                <a:latin typeface="Georgia" panose="02040502050405020303" pitchFamily="18" charset="0"/>
              </a:rPr>
              <a:t>gilk</a:t>
            </a:r>
            <a:r>
              <a:rPr lang="cy-GB" dirty="0">
                <a:latin typeface="Georgia" panose="02040502050405020303" pitchFamily="18" charset="0"/>
              </a:rPr>
              <a:t>/</a:t>
            </a:r>
            <a:r>
              <a:rPr lang="cy-GB" dirty="0" err="1">
                <a:latin typeface="Georgia" panose="02040502050405020303" pitchFamily="18" charset="0"/>
              </a:rPr>
              <a:t>gilg</a:t>
            </a:r>
            <a:r>
              <a:rPr lang="cy-GB" dirty="0">
                <a:latin typeface="Georgia" panose="02040502050405020303" pitchFamily="18" charset="0"/>
              </a:rPr>
              <a:t>]; / y </a:t>
            </a:r>
            <a:r>
              <a:rPr lang="cy-GB" dirty="0" err="1">
                <a:latin typeface="Georgia" panose="02040502050405020303" pitchFamily="18" charset="0"/>
              </a:rPr>
              <a:t>Gaelg</a:t>
            </a:r>
            <a:r>
              <a:rPr lang="cy-GB" dirty="0">
                <a:latin typeface="Georgia" panose="02040502050405020303" pitchFamily="18" charset="0"/>
              </a:rPr>
              <a:t> [</a:t>
            </a:r>
            <a:r>
              <a:rPr lang="cy-GB" dirty="0" err="1">
                <a:latin typeface="Georgia" panose="02040502050405020303" pitchFamily="18" charset="0"/>
              </a:rPr>
              <a:t>əˈɣɪlk</a:t>
            </a:r>
            <a:r>
              <a:rPr lang="cy-GB" dirty="0">
                <a:latin typeface="Georgia" panose="02040502050405020303" pitchFamily="18" charset="0"/>
              </a:rPr>
              <a:t>]</a:t>
            </a:r>
          </a:p>
          <a:p>
            <a:pPr>
              <a:lnSpc>
                <a:spcPct val="200000"/>
              </a:lnSpc>
            </a:pPr>
            <a:r>
              <a:rPr lang="cy-GB" dirty="0" err="1">
                <a:latin typeface="Georgia" panose="02040502050405020303" pitchFamily="18" charset="0"/>
              </a:rPr>
              <a:t>Language</a:t>
            </a:r>
            <a:r>
              <a:rPr lang="cy-GB" dirty="0">
                <a:latin typeface="Georgia" panose="02040502050405020303" pitchFamily="18" charset="0"/>
              </a:rPr>
              <a:t> </a:t>
            </a:r>
            <a:r>
              <a:rPr lang="cy-GB" dirty="0" err="1">
                <a:latin typeface="Georgia" panose="02040502050405020303" pitchFamily="18" charset="0"/>
              </a:rPr>
              <a:t>family</a:t>
            </a:r>
            <a:r>
              <a:rPr lang="cy-GB" dirty="0">
                <a:latin typeface="Georgia" panose="02040502050405020303" pitchFamily="18" charset="0"/>
              </a:rPr>
              <a:t>: </a:t>
            </a:r>
            <a:r>
              <a:rPr lang="cy-GB" dirty="0" err="1">
                <a:latin typeface="Georgia" panose="02040502050405020303" pitchFamily="18" charset="0"/>
              </a:rPr>
              <a:t>Indo-European</a:t>
            </a:r>
            <a:r>
              <a:rPr lang="cy-GB" dirty="0">
                <a:latin typeface="Georgia" panose="02040502050405020303" pitchFamily="18" charset="0"/>
              </a:rPr>
              <a:t>, Celtic, </a:t>
            </a:r>
            <a:r>
              <a:rPr lang="cy-GB" dirty="0" err="1">
                <a:latin typeface="Georgia" panose="02040502050405020303" pitchFamily="18" charset="0"/>
              </a:rPr>
              <a:t>Insular</a:t>
            </a:r>
            <a:r>
              <a:rPr lang="cy-GB" dirty="0">
                <a:latin typeface="Georgia" panose="02040502050405020303" pitchFamily="18" charset="0"/>
              </a:rPr>
              <a:t>, </a:t>
            </a:r>
            <a:r>
              <a:rPr lang="cy-GB" dirty="0" err="1">
                <a:latin typeface="Georgia" panose="02040502050405020303" pitchFamily="18" charset="0"/>
              </a:rPr>
              <a:t>Goidelic</a:t>
            </a:r>
            <a:endParaRPr lang="cy-GB" dirty="0">
              <a:latin typeface="Georgia" panose="02040502050405020303" pitchFamily="18" charset="0"/>
            </a:endParaRPr>
          </a:p>
          <a:p>
            <a:pPr>
              <a:lnSpc>
                <a:spcPct val="200000"/>
              </a:lnSpc>
            </a:pPr>
            <a:r>
              <a:rPr lang="cy-GB" dirty="0" err="1">
                <a:latin typeface="Georgia" panose="02040502050405020303" pitchFamily="18" charset="0"/>
              </a:rPr>
              <a:t>Descended</a:t>
            </a:r>
            <a:r>
              <a:rPr lang="cy-GB" dirty="0">
                <a:latin typeface="Georgia" panose="02040502050405020303" pitchFamily="18" charset="0"/>
              </a:rPr>
              <a:t> </a:t>
            </a:r>
            <a:r>
              <a:rPr lang="cy-GB" dirty="0" err="1">
                <a:latin typeface="Georgia" panose="02040502050405020303" pitchFamily="18" charset="0"/>
              </a:rPr>
              <a:t>from</a:t>
            </a:r>
            <a:r>
              <a:rPr lang="cy-GB" dirty="0">
                <a:latin typeface="Georgia" panose="02040502050405020303" pitchFamily="18" charset="0"/>
              </a:rPr>
              <a:t> </a:t>
            </a:r>
            <a:r>
              <a:rPr lang="cy-GB" dirty="0" err="1">
                <a:latin typeface="Georgia" panose="02040502050405020303" pitchFamily="18" charset="0"/>
              </a:rPr>
              <a:t>Old</a:t>
            </a:r>
            <a:r>
              <a:rPr lang="cy-GB" dirty="0">
                <a:latin typeface="Georgia" panose="02040502050405020303" pitchFamily="18" charset="0"/>
              </a:rPr>
              <a:t> </a:t>
            </a:r>
            <a:r>
              <a:rPr lang="cy-GB" dirty="0" err="1">
                <a:latin typeface="Georgia" panose="02040502050405020303" pitchFamily="18" charset="0"/>
              </a:rPr>
              <a:t>Irish</a:t>
            </a:r>
            <a:endParaRPr lang="cy-GB" dirty="0">
              <a:latin typeface="Georgia" panose="02040502050405020303" pitchFamily="18" charset="0"/>
            </a:endParaRPr>
          </a:p>
          <a:p>
            <a:pPr>
              <a:lnSpc>
                <a:spcPct val="200000"/>
              </a:lnSpc>
            </a:pPr>
            <a:r>
              <a:rPr lang="cy-GB" dirty="0" err="1">
                <a:latin typeface="Georgia" panose="02040502050405020303" pitchFamily="18" charset="0"/>
              </a:rPr>
              <a:t>Similar</a:t>
            </a:r>
            <a:r>
              <a:rPr lang="cy-GB" dirty="0">
                <a:latin typeface="Georgia" panose="02040502050405020303" pitchFamily="18" charset="0"/>
              </a:rPr>
              <a:t> to </a:t>
            </a:r>
            <a:r>
              <a:rPr lang="cy-GB" dirty="0" err="1">
                <a:latin typeface="Georgia" panose="02040502050405020303" pitchFamily="18" charset="0"/>
              </a:rPr>
              <a:t>Scottish</a:t>
            </a:r>
            <a:r>
              <a:rPr lang="cy-GB" dirty="0">
                <a:latin typeface="Georgia" panose="02040502050405020303" pitchFamily="18" charset="0"/>
              </a:rPr>
              <a:t> </a:t>
            </a:r>
            <a:r>
              <a:rPr lang="cy-GB" dirty="0" err="1">
                <a:latin typeface="Georgia" panose="02040502050405020303" pitchFamily="18" charset="0"/>
              </a:rPr>
              <a:t>Gaelic</a:t>
            </a:r>
            <a:r>
              <a:rPr lang="cy-GB" dirty="0">
                <a:latin typeface="Georgia" panose="02040502050405020303" pitchFamily="18" charset="0"/>
              </a:rPr>
              <a:t> </a:t>
            </a:r>
            <a:r>
              <a:rPr lang="cy-GB" dirty="0" err="1">
                <a:latin typeface="Georgia" panose="02040502050405020303" pitchFamily="18" charset="0"/>
              </a:rPr>
              <a:t>and</a:t>
            </a:r>
            <a:r>
              <a:rPr lang="cy-GB" dirty="0">
                <a:latin typeface="Georgia" panose="02040502050405020303" pitchFamily="18" charset="0"/>
              </a:rPr>
              <a:t> </a:t>
            </a:r>
            <a:r>
              <a:rPr lang="cy-GB" dirty="0" err="1">
                <a:latin typeface="Georgia" panose="02040502050405020303" pitchFamily="18" charset="0"/>
              </a:rPr>
              <a:t>Irish</a:t>
            </a:r>
            <a:r>
              <a:rPr lang="cy-GB" dirty="0">
                <a:latin typeface="Georgia" panose="02040502050405020303" pitchFamily="18" charset="0"/>
              </a:rPr>
              <a:t> (</a:t>
            </a:r>
            <a:r>
              <a:rPr lang="cy-GB" dirty="0" err="1">
                <a:latin typeface="Georgia" panose="02040502050405020303" pitchFamily="18" charset="0"/>
              </a:rPr>
              <a:t>Gaelic</a:t>
            </a:r>
            <a:r>
              <a:rPr lang="cy-GB" dirty="0">
                <a:latin typeface="Georgia" panose="02040502050405020303" pitchFamily="18" charset="0"/>
              </a:rPr>
              <a:t>)</a:t>
            </a:r>
          </a:p>
          <a:p>
            <a:pPr>
              <a:lnSpc>
                <a:spcPct val="200000"/>
              </a:lnSpc>
            </a:pPr>
            <a:r>
              <a:rPr lang="cy-GB" dirty="0" err="1">
                <a:latin typeface="Georgia" panose="02040502050405020303" pitchFamily="18" charset="0"/>
              </a:rPr>
              <a:t>Influenced</a:t>
            </a:r>
            <a:r>
              <a:rPr lang="cy-GB" dirty="0">
                <a:latin typeface="Georgia" panose="02040502050405020303" pitchFamily="18" charset="0"/>
              </a:rPr>
              <a:t> by </a:t>
            </a:r>
            <a:r>
              <a:rPr lang="cy-GB" dirty="0" err="1">
                <a:latin typeface="Georgia" panose="02040502050405020303" pitchFamily="18" charset="0"/>
              </a:rPr>
              <a:t>Old</a:t>
            </a:r>
            <a:r>
              <a:rPr lang="cy-GB" dirty="0">
                <a:latin typeface="Georgia" panose="02040502050405020303" pitchFamily="18" charset="0"/>
              </a:rPr>
              <a:t> </a:t>
            </a:r>
            <a:r>
              <a:rPr lang="cy-GB" dirty="0" err="1">
                <a:latin typeface="Georgia" panose="02040502050405020303" pitchFamily="18" charset="0"/>
              </a:rPr>
              <a:t>Norse</a:t>
            </a:r>
            <a:r>
              <a:rPr lang="cy-GB" dirty="0">
                <a:latin typeface="Georgia" panose="02040502050405020303" pitchFamily="18" charset="0"/>
              </a:rPr>
              <a:t> </a:t>
            </a:r>
            <a:r>
              <a:rPr lang="cy-GB" dirty="0" err="1">
                <a:latin typeface="Georgia" panose="02040502050405020303" pitchFamily="18" charset="0"/>
              </a:rPr>
              <a:t>and</a:t>
            </a:r>
            <a:r>
              <a:rPr lang="cy-GB" dirty="0">
                <a:latin typeface="Georgia" panose="02040502050405020303" pitchFamily="18" charset="0"/>
              </a:rPr>
              <a:t> </a:t>
            </a:r>
            <a:r>
              <a:rPr lang="cy-GB" dirty="0" err="1">
                <a:latin typeface="Georgia" panose="02040502050405020303" pitchFamily="18" charset="0"/>
              </a:rPr>
              <a:t>English</a:t>
            </a:r>
            <a:endParaRPr lang="en-GB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186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59837" y="299810"/>
            <a:ext cx="5996709" cy="1325563"/>
          </a:xfrm>
        </p:spPr>
        <p:txBody>
          <a:bodyPr>
            <a:normAutofit/>
          </a:bodyPr>
          <a:lstStyle/>
          <a:p>
            <a:r>
              <a:rPr lang="cy-GB" sz="3600" b="1" dirty="0" err="1">
                <a:solidFill>
                  <a:srgbClr val="FF1428"/>
                </a:solidFill>
                <a:latin typeface="Georgia" panose="02040502050405020303" pitchFamily="18" charset="0"/>
              </a:rPr>
              <a:t>Where</a:t>
            </a:r>
            <a:r>
              <a:rPr lang="cy-GB" sz="3600" b="1" dirty="0">
                <a:solidFill>
                  <a:srgbClr val="FF1428"/>
                </a:solidFill>
                <a:latin typeface="Georgia" panose="02040502050405020303" pitchFamily="18" charset="0"/>
              </a:rPr>
              <a:t> is it </a:t>
            </a:r>
            <a:r>
              <a:rPr lang="cy-GB" sz="3600" b="1" dirty="0" err="1">
                <a:solidFill>
                  <a:srgbClr val="FF1428"/>
                </a:solidFill>
                <a:latin typeface="Georgia" panose="02040502050405020303" pitchFamily="18" charset="0"/>
              </a:rPr>
              <a:t>spoken</a:t>
            </a:r>
            <a:r>
              <a:rPr lang="cy-GB" sz="3600" b="1" dirty="0">
                <a:solidFill>
                  <a:srgbClr val="FF1428"/>
                </a:solidFill>
                <a:latin typeface="Georgia" panose="02040502050405020303" pitchFamily="18" charset="0"/>
              </a:rPr>
              <a:t>?</a:t>
            </a:r>
            <a:endParaRPr lang="en-GB" sz="3600" b="1" dirty="0">
              <a:solidFill>
                <a:srgbClr val="FF1428"/>
              </a:solidFill>
              <a:latin typeface="Georgia" panose="02040502050405020303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59837" y="1825625"/>
            <a:ext cx="6275072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cy-GB" b="1" dirty="0">
                <a:latin typeface="Georgia" panose="02040502050405020303" pitchFamily="18" charset="0"/>
              </a:rPr>
              <a:t>The </a:t>
            </a:r>
            <a:r>
              <a:rPr lang="cy-GB" b="1" dirty="0" err="1">
                <a:latin typeface="Georgia" panose="02040502050405020303" pitchFamily="18" charset="0"/>
              </a:rPr>
              <a:t>Isle</a:t>
            </a:r>
            <a:r>
              <a:rPr lang="cy-GB" b="1" dirty="0">
                <a:latin typeface="Georgia" panose="02040502050405020303" pitchFamily="18" charset="0"/>
              </a:rPr>
              <a:t> of Man / Ellan </a:t>
            </a:r>
            <a:r>
              <a:rPr lang="cy-GB" b="1" dirty="0" err="1">
                <a:latin typeface="Georgia" panose="02040502050405020303" pitchFamily="18" charset="0"/>
              </a:rPr>
              <a:t>Vannin</a:t>
            </a:r>
            <a:endParaRPr lang="cy-GB" b="1" dirty="0">
              <a:latin typeface="Georgia" panose="02040502050405020303" pitchFamily="18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GB" dirty="0">
                <a:latin typeface="Georgia" panose="02040502050405020303" pitchFamily="18" charset="0"/>
              </a:rPr>
              <a:t>- a self-governing Crown dependency in the Irish Sea between Great Britain and Ireland.</a:t>
            </a:r>
            <a:endParaRPr lang="cy-GB" dirty="0">
              <a:latin typeface="Georgia" panose="02040502050405020303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572" y="83724"/>
            <a:ext cx="4895461" cy="669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791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6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524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y-GB" sz="3600" b="1" dirty="0">
                <a:solidFill>
                  <a:srgbClr val="FF1428"/>
                </a:solidFill>
                <a:latin typeface="Georgia" panose="02040502050405020303" pitchFamily="18" charset="0"/>
              </a:rPr>
              <a:t>A </a:t>
            </a:r>
            <a:r>
              <a:rPr lang="cy-GB" sz="3600" b="1" dirty="0" err="1">
                <a:solidFill>
                  <a:srgbClr val="FF1428"/>
                </a:solidFill>
                <a:latin typeface="Georgia" panose="02040502050405020303" pitchFamily="18" charset="0"/>
              </a:rPr>
              <a:t>brief</a:t>
            </a:r>
            <a:r>
              <a:rPr lang="cy-GB" sz="3600" b="1" dirty="0">
                <a:solidFill>
                  <a:srgbClr val="FF1428"/>
                </a:solidFill>
                <a:latin typeface="Georgia" panose="02040502050405020303" pitchFamily="18" charset="0"/>
              </a:rPr>
              <a:t> </a:t>
            </a:r>
            <a:r>
              <a:rPr lang="cy-GB" sz="3600" b="1" dirty="0" err="1">
                <a:solidFill>
                  <a:srgbClr val="FF1428"/>
                </a:solidFill>
                <a:latin typeface="Georgia" panose="02040502050405020303" pitchFamily="18" charset="0"/>
              </a:rPr>
              <a:t>history</a:t>
            </a:r>
            <a:r>
              <a:rPr lang="cy-GB" sz="3600" b="1" dirty="0">
                <a:solidFill>
                  <a:srgbClr val="FF1428"/>
                </a:solidFill>
                <a:latin typeface="Georgia" panose="02040502050405020303" pitchFamily="18" charset="0"/>
              </a:rPr>
              <a:t> of </a:t>
            </a:r>
            <a:r>
              <a:rPr lang="cy-GB" sz="3600" b="1" dirty="0" err="1">
                <a:solidFill>
                  <a:srgbClr val="FF1428"/>
                </a:solidFill>
                <a:latin typeface="Georgia" panose="02040502050405020303" pitchFamily="18" charset="0"/>
              </a:rPr>
              <a:t>Manx</a:t>
            </a:r>
            <a:endParaRPr lang="en-GB" sz="3600" b="1" dirty="0">
              <a:solidFill>
                <a:srgbClr val="FF1428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2736"/>
            <a:ext cx="10515600" cy="4840741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cy-GB" sz="9600" dirty="0">
                <a:latin typeface="Georgia" panose="02040502050405020303" pitchFamily="18" charset="0"/>
              </a:rPr>
              <a:t>5th </a:t>
            </a:r>
            <a:r>
              <a:rPr lang="cy-GB" sz="9600" dirty="0" err="1">
                <a:latin typeface="Georgia" panose="02040502050405020303" pitchFamily="18" charset="0"/>
              </a:rPr>
              <a:t>Century</a:t>
            </a:r>
            <a:r>
              <a:rPr lang="cy-GB" sz="9600" dirty="0">
                <a:latin typeface="Georgia" panose="02040502050405020303" pitchFamily="18" charset="0"/>
              </a:rPr>
              <a:t> AD </a:t>
            </a:r>
            <a:r>
              <a:rPr lang="cy-GB" sz="9600" dirty="0" err="1">
                <a:latin typeface="Georgia" panose="02040502050405020303" pitchFamily="18" charset="0"/>
              </a:rPr>
              <a:t>Old</a:t>
            </a:r>
            <a:r>
              <a:rPr lang="cy-GB" sz="9600" dirty="0">
                <a:latin typeface="Georgia" panose="02040502050405020303" pitchFamily="18" charset="0"/>
              </a:rPr>
              <a:t> </a:t>
            </a:r>
            <a:r>
              <a:rPr lang="cy-GB" sz="9600" dirty="0" err="1">
                <a:latin typeface="Georgia" panose="02040502050405020303" pitchFamily="18" charset="0"/>
              </a:rPr>
              <a:t>Irish</a:t>
            </a:r>
            <a:r>
              <a:rPr lang="cy-GB" sz="9600" dirty="0">
                <a:latin typeface="Georgia" panose="02040502050405020303" pitchFamily="18" charset="0"/>
              </a:rPr>
              <a:t> </a:t>
            </a:r>
            <a:r>
              <a:rPr lang="cy-GB" sz="9600" dirty="0" err="1">
                <a:latin typeface="Georgia" panose="02040502050405020303" pitchFamily="18" charset="0"/>
              </a:rPr>
              <a:t>brought</a:t>
            </a:r>
            <a:r>
              <a:rPr lang="cy-GB" sz="9600" dirty="0">
                <a:latin typeface="Georgia" panose="02040502050405020303" pitchFamily="18" charset="0"/>
              </a:rPr>
              <a:t> to </a:t>
            </a:r>
            <a:r>
              <a:rPr lang="cy-GB" sz="9600" dirty="0" err="1">
                <a:latin typeface="Georgia" panose="02040502050405020303" pitchFamily="18" charset="0"/>
              </a:rPr>
              <a:t>Isle</a:t>
            </a:r>
            <a:r>
              <a:rPr lang="cy-GB" sz="9600" dirty="0">
                <a:latin typeface="Georgia" panose="02040502050405020303" pitchFamily="18" charset="0"/>
              </a:rPr>
              <a:t> of Man</a:t>
            </a:r>
          </a:p>
          <a:p>
            <a:pPr>
              <a:lnSpc>
                <a:spcPct val="170000"/>
              </a:lnSpc>
            </a:pPr>
            <a:r>
              <a:rPr lang="cy-GB" sz="9600" dirty="0" err="1">
                <a:latin typeface="Georgia" panose="02040502050405020303" pitchFamily="18" charset="0"/>
              </a:rPr>
              <a:t>Manx</a:t>
            </a:r>
            <a:r>
              <a:rPr lang="cy-GB" sz="9600" dirty="0">
                <a:latin typeface="Georgia" panose="02040502050405020303" pitchFamily="18" charset="0"/>
              </a:rPr>
              <a:t> </a:t>
            </a:r>
            <a:r>
              <a:rPr lang="cy-GB" sz="9600" dirty="0" err="1">
                <a:latin typeface="Georgia" panose="02040502050405020303" pitchFamily="18" charset="0"/>
              </a:rPr>
              <a:t>started</a:t>
            </a:r>
            <a:r>
              <a:rPr lang="cy-GB" sz="9600" dirty="0">
                <a:latin typeface="Georgia" panose="02040502050405020303" pitchFamily="18" charset="0"/>
              </a:rPr>
              <a:t> to </a:t>
            </a:r>
            <a:r>
              <a:rPr lang="cy-GB" sz="9600" dirty="0" err="1">
                <a:latin typeface="Georgia" panose="02040502050405020303" pitchFamily="18" charset="0"/>
              </a:rPr>
              <a:t>emerge</a:t>
            </a:r>
            <a:r>
              <a:rPr lang="cy-GB" sz="9600" dirty="0">
                <a:latin typeface="Georgia" panose="02040502050405020303" pitchFamily="18" charset="0"/>
              </a:rPr>
              <a:t> as </a:t>
            </a:r>
            <a:r>
              <a:rPr lang="cy-GB" sz="9600" dirty="0" err="1">
                <a:latin typeface="Georgia" panose="02040502050405020303" pitchFamily="18" charset="0"/>
              </a:rPr>
              <a:t>distinct</a:t>
            </a:r>
            <a:r>
              <a:rPr lang="cy-GB" sz="9600" dirty="0">
                <a:latin typeface="Georgia" panose="02040502050405020303" pitchFamily="18" charset="0"/>
              </a:rPr>
              <a:t> </a:t>
            </a:r>
            <a:r>
              <a:rPr lang="cy-GB" sz="9600" dirty="0" err="1">
                <a:latin typeface="Georgia" panose="02040502050405020303" pitchFamily="18" charset="0"/>
              </a:rPr>
              <a:t>language</a:t>
            </a:r>
            <a:r>
              <a:rPr lang="cy-GB" sz="9600" dirty="0">
                <a:latin typeface="Georgia" panose="02040502050405020303" pitchFamily="18" charset="0"/>
              </a:rPr>
              <a:t> by the 13th </a:t>
            </a:r>
            <a:r>
              <a:rPr lang="cy-GB" sz="9600" dirty="0" err="1">
                <a:latin typeface="Georgia" panose="02040502050405020303" pitchFamily="18" charset="0"/>
              </a:rPr>
              <a:t>century</a:t>
            </a:r>
            <a:endParaRPr lang="cy-GB" sz="9600" dirty="0">
              <a:latin typeface="Georgia" panose="02040502050405020303" pitchFamily="18" charset="0"/>
            </a:endParaRPr>
          </a:p>
          <a:p>
            <a:pPr>
              <a:lnSpc>
                <a:spcPct val="170000"/>
              </a:lnSpc>
            </a:pPr>
            <a:r>
              <a:rPr lang="cy-GB" sz="9600" dirty="0" err="1">
                <a:latin typeface="Georgia" panose="02040502050405020303" pitchFamily="18" charset="0"/>
              </a:rPr>
              <a:t>Language</a:t>
            </a:r>
            <a:r>
              <a:rPr lang="cy-GB" sz="9600" dirty="0">
                <a:latin typeface="Georgia" panose="02040502050405020303" pitchFamily="18" charset="0"/>
              </a:rPr>
              <a:t> </a:t>
            </a:r>
            <a:r>
              <a:rPr lang="cy-GB" sz="9600" dirty="0" err="1">
                <a:latin typeface="Georgia" panose="02040502050405020303" pitchFamily="18" charset="0"/>
              </a:rPr>
              <a:t>declined</a:t>
            </a:r>
            <a:r>
              <a:rPr lang="cy-GB" sz="9600" dirty="0">
                <a:latin typeface="Georgia" panose="02040502050405020303" pitchFamily="18" charset="0"/>
              </a:rPr>
              <a:t> </a:t>
            </a:r>
            <a:r>
              <a:rPr lang="cy-GB" sz="9600" dirty="0" err="1">
                <a:latin typeface="Georgia" panose="02040502050405020303" pitchFamily="18" charset="0"/>
              </a:rPr>
              <a:t>from</a:t>
            </a:r>
            <a:r>
              <a:rPr lang="cy-GB" sz="9600" dirty="0">
                <a:latin typeface="Georgia" panose="02040502050405020303" pitchFamily="18" charset="0"/>
              </a:rPr>
              <a:t> the </a:t>
            </a:r>
            <a:r>
              <a:rPr lang="cy-GB" sz="9600" dirty="0" err="1">
                <a:latin typeface="Georgia" panose="02040502050405020303" pitchFamily="18" charset="0"/>
              </a:rPr>
              <a:t>early</a:t>
            </a:r>
            <a:r>
              <a:rPr lang="cy-GB" sz="9600" dirty="0">
                <a:latin typeface="Georgia" panose="02040502050405020303" pitchFamily="18" charset="0"/>
              </a:rPr>
              <a:t> 19th </a:t>
            </a:r>
            <a:r>
              <a:rPr lang="cy-GB" sz="9600" dirty="0" err="1">
                <a:latin typeface="Georgia" panose="02040502050405020303" pitchFamily="18" charset="0"/>
              </a:rPr>
              <a:t>century</a:t>
            </a:r>
            <a:endParaRPr lang="cy-GB" sz="9600" dirty="0">
              <a:latin typeface="Georgia" panose="02040502050405020303" pitchFamily="18" charset="0"/>
            </a:endParaRPr>
          </a:p>
          <a:p>
            <a:pPr>
              <a:lnSpc>
                <a:spcPct val="170000"/>
              </a:lnSpc>
            </a:pPr>
            <a:r>
              <a:rPr lang="cy-GB" sz="9600" dirty="0" err="1">
                <a:latin typeface="Georgia" panose="02040502050405020303" pitchFamily="18" charset="0"/>
              </a:rPr>
              <a:t>Revival</a:t>
            </a:r>
            <a:r>
              <a:rPr lang="cy-GB" sz="9600" dirty="0">
                <a:latin typeface="Georgia" panose="02040502050405020303" pitchFamily="18" charset="0"/>
              </a:rPr>
              <a:t> </a:t>
            </a:r>
            <a:r>
              <a:rPr lang="cy-GB" sz="9600" dirty="0" err="1">
                <a:latin typeface="Georgia" panose="02040502050405020303" pitchFamily="18" charset="0"/>
              </a:rPr>
              <a:t>efforts</a:t>
            </a:r>
            <a:r>
              <a:rPr lang="cy-GB" sz="9600" dirty="0">
                <a:latin typeface="Georgia" panose="02040502050405020303" pitchFamily="18" charset="0"/>
              </a:rPr>
              <a:t> </a:t>
            </a:r>
            <a:r>
              <a:rPr lang="cy-GB" sz="9600" dirty="0" err="1">
                <a:latin typeface="Georgia" panose="02040502050405020303" pitchFamily="18" charset="0"/>
              </a:rPr>
              <a:t>from</a:t>
            </a:r>
            <a:r>
              <a:rPr lang="cy-GB" sz="9600" dirty="0">
                <a:latin typeface="Georgia" panose="02040502050405020303" pitchFamily="18" charset="0"/>
              </a:rPr>
              <a:t> the </a:t>
            </a:r>
            <a:r>
              <a:rPr lang="cy-GB" sz="9600" dirty="0" err="1">
                <a:latin typeface="Georgia" panose="02040502050405020303" pitchFamily="18" charset="0"/>
              </a:rPr>
              <a:t>late</a:t>
            </a:r>
            <a:r>
              <a:rPr lang="cy-GB" sz="9600" dirty="0">
                <a:latin typeface="Georgia" panose="02040502050405020303" pitchFamily="18" charset="0"/>
              </a:rPr>
              <a:t> 19th </a:t>
            </a:r>
            <a:r>
              <a:rPr lang="cy-GB" sz="9600" dirty="0" err="1">
                <a:latin typeface="Georgia" panose="02040502050405020303" pitchFamily="18" charset="0"/>
              </a:rPr>
              <a:t>century</a:t>
            </a:r>
            <a:endParaRPr lang="cy-GB" sz="9600" dirty="0">
              <a:latin typeface="Georgia" panose="02040502050405020303" pitchFamily="18" charset="0"/>
            </a:endParaRPr>
          </a:p>
          <a:p>
            <a:pPr>
              <a:lnSpc>
                <a:spcPct val="170000"/>
              </a:lnSpc>
            </a:pPr>
            <a:r>
              <a:rPr lang="cy-GB" sz="9600" dirty="0" err="1">
                <a:latin typeface="Georgia" panose="02040502050405020303" pitchFamily="18" charset="0"/>
              </a:rPr>
              <a:t>Disappeared</a:t>
            </a:r>
            <a:r>
              <a:rPr lang="cy-GB" sz="9600" dirty="0">
                <a:latin typeface="Georgia" panose="02040502050405020303" pitchFamily="18" charset="0"/>
              </a:rPr>
              <a:t> as a </a:t>
            </a:r>
            <a:r>
              <a:rPr lang="cy-GB" sz="9600" dirty="0" err="1">
                <a:latin typeface="Georgia" panose="02040502050405020303" pitchFamily="18" charset="0"/>
              </a:rPr>
              <a:t>community</a:t>
            </a:r>
            <a:r>
              <a:rPr lang="cy-GB" sz="9600" dirty="0">
                <a:latin typeface="Georgia" panose="02040502050405020303" pitchFamily="18" charset="0"/>
              </a:rPr>
              <a:t> </a:t>
            </a:r>
            <a:r>
              <a:rPr lang="cy-GB" sz="9600" dirty="0" err="1">
                <a:latin typeface="Georgia" panose="02040502050405020303" pitchFamily="18" charset="0"/>
              </a:rPr>
              <a:t>language</a:t>
            </a:r>
            <a:r>
              <a:rPr lang="cy-GB" sz="9600" dirty="0">
                <a:latin typeface="Georgia" panose="02040502050405020303" pitchFamily="18" charset="0"/>
              </a:rPr>
              <a:t> </a:t>
            </a:r>
            <a:r>
              <a:rPr lang="cy-GB" sz="9600" dirty="0" err="1">
                <a:latin typeface="Georgia" panose="02040502050405020303" pitchFamily="18" charset="0"/>
              </a:rPr>
              <a:t>in</a:t>
            </a:r>
            <a:r>
              <a:rPr lang="cy-GB" sz="9600" dirty="0">
                <a:latin typeface="Georgia" panose="02040502050405020303" pitchFamily="18" charset="0"/>
              </a:rPr>
              <a:t> the </a:t>
            </a:r>
            <a:r>
              <a:rPr lang="cy-GB" sz="9600" dirty="0" err="1">
                <a:latin typeface="Georgia" panose="02040502050405020303" pitchFamily="18" charset="0"/>
              </a:rPr>
              <a:t>early</a:t>
            </a:r>
            <a:r>
              <a:rPr lang="cy-GB" sz="9600" dirty="0">
                <a:latin typeface="Georgia" panose="02040502050405020303" pitchFamily="18" charset="0"/>
              </a:rPr>
              <a:t> 20th </a:t>
            </a:r>
            <a:r>
              <a:rPr lang="cy-GB" sz="9600" dirty="0" err="1">
                <a:latin typeface="Georgia" panose="02040502050405020303" pitchFamily="18" charset="0"/>
              </a:rPr>
              <a:t>century</a:t>
            </a:r>
            <a:endParaRPr lang="cy-GB" sz="9600" dirty="0">
              <a:latin typeface="Georgia" panose="02040502050405020303" pitchFamily="18" charset="0"/>
            </a:endParaRPr>
          </a:p>
          <a:p>
            <a:pPr>
              <a:lnSpc>
                <a:spcPct val="170000"/>
              </a:lnSpc>
            </a:pPr>
            <a:r>
              <a:rPr lang="cy-GB" sz="9600" dirty="0" err="1">
                <a:latin typeface="Georgia" panose="02040502050405020303" pitchFamily="18" charset="0"/>
              </a:rPr>
              <a:t>Manx</a:t>
            </a:r>
            <a:r>
              <a:rPr lang="cy-GB" sz="9600" dirty="0">
                <a:latin typeface="Georgia" panose="02040502050405020303" pitchFamily="18" charset="0"/>
              </a:rPr>
              <a:t> </a:t>
            </a:r>
            <a:r>
              <a:rPr lang="cy-GB" sz="9600" dirty="0" err="1">
                <a:latin typeface="Georgia" panose="02040502050405020303" pitchFamily="18" charset="0"/>
              </a:rPr>
              <a:t>taught</a:t>
            </a:r>
            <a:r>
              <a:rPr lang="cy-GB" sz="9600" dirty="0">
                <a:latin typeface="Georgia" panose="02040502050405020303" pitchFamily="18" charset="0"/>
              </a:rPr>
              <a:t> </a:t>
            </a:r>
            <a:r>
              <a:rPr lang="cy-GB" sz="9600" dirty="0" err="1">
                <a:latin typeface="Georgia" panose="02040502050405020303" pitchFamily="18" charset="0"/>
              </a:rPr>
              <a:t>in</a:t>
            </a:r>
            <a:r>
              <a:rPr lang="cy-GB" sz="9600" dirty="0">
                <a:latin typeface="Georgia" panose="02040502050405020303" pitchFamily="18" charset="0"/>
              </a:rPr>
              <a:t> </a:t>
            </a:r>
            <a:r>
              <a:rPr lang="cy-GB" sz="9600" dirty="0" err="1">
                <a:latin typeface="Georgia" panose="02040502050405020303" pitchFamily="18" charset="0"/>
              </a:rPr>
              <a:t>schools</a:t>
            </a:r>
            <a:r>
              <a:rPr lang="cy-GB" sz="9600" dirty="0">
                <a:latin typeface="Georgia" panose="02040502050405020303" pitchFamily="18" charset="0"/>
              </a:rPr>
              <a:t> </a:t>
            </a:r>
            <a:r>
              <a:rPr lang="cy-GB" sz="9600" dirty="0" err="1">
                <a:latin typeface="Georgia" panose="02040502050405020303" pitchFamily="18" charset="0"/>
              </a:rPr>
              <a:t>from</a:t>
            </a:r>
            <a:r>
              <a:rPr lang="cy-GB" sz="9600" dirty="0">
                <a:latin typeface="Georgia" panose="02040502050405020303" pitchFamily="18" charset="0"/>
              </a:rPr>
              <a:t> 1980s. </a:t>
            </a:r>
            <a:r>
              <a:rPr lang="cy-GB" sz="9600" dirty="0" err="1">
                <a:latin typeface="Georgia" panose="02040502050405020303" pitchFamily="18" charset="0"/>
              </a:rPr>
              <a:t>Bunscoill</a:t>
            </a:r>
            <a:r>
              <a:rPr lang="cy-GB" sz="9600" dirty="0">
                <a:latin typeface="Georgia" panose="02040502050405020303" pitchFamily="18" charset="0"/>
              </a:rPr>
              <a:t> </a:t>
            </a:r>
            <a:r>
              <a:rPr lang="cy-GB" sz="9600" dirty="0" err="1">
                <a:latin typeface="Georgia" panose="02040502050405020303" pitchFamily="18" charset="0"/>
              </a:rPr>
              <a:t>Ghaelgagh</a:t>
            </a:r>
            <a:r>
              <a:rPr lang="cy-GB" sz="9600" dirty="0">
                <a:latin typeface="Georgia" panose="02040502050405020303" pitchFamily="18" charset="0"/>
              </a:rPr>
              <a:t> </a:t>
            </a:r>
            <a:r>
              <a:rPr lang="cy-GB" sz="9600" dirty="0" err="1">
                <a:latin typeface="Georgia" panose="02040502050405020303" pitchFamily="18" charset="0"/>
              </a:rPr>
              <a:t>opened</a:t>
            </a:r>
            <a:r>
              <a:rPr lang="cy-GB" sz="9600" dirty="0">
                <a:latin typeface="Georgia" panose="02040502050405020303" pitchFamily="18" charset="0"/>
              </a:rPr>
              <a:t> </a:t>
            </a:r>
            <a:r>
              <a:rPr lang="cy-GB" sz="9600" dirty="0" err="1">
                <a:latin typeface="Georgia" panose="02040502050405020303" pitchFamily="18" charset="0"/>
              </a:rPr>
              <a:t>in</a:t>
            </a:r>
            <a:r>
              <a:rPr lang="cy-GB" sz="9600" dirty="0">
                <a:latin typeface="Georgia" panose="02040502050405020303" pitchFamily="18" charset="0"/>
              </a:rPr>
              <a:t> 2001</a:t>
            </a:r>
          </a:p>
          <a:p>
            <a:pPr>
              <a:lnSpc>
                <a:spcPct val="170000"/>
              </a:lnSpc>
            </a:pPr>
            <a:r>
              <a:rPr lang="cy-GB" sz="9600" dirty="0">
                <a:latin typeface="Georgia" panose="02040502050405020303" pitchFamily="18" charset="0"/>
              </a:rPr>
              <a:t>1,823 </a:t>
            </a:r>
            <a:r>
              <a:rPr lang="cy-GB" sz="9600" dirty="0" err="1">
                <a:latin typeface="Georgia" panose="02040502050405020303" pitchFamily="18" charset="0"/>
              </a:rPr>
              <a:t>speakers</a:t>
            </a:r>
            <a:r>
              <a:rPr lang="cy-GB" sz="9600" dirty="0">
                <a:latin typeface="Georgia" panose="02040502050405020303" pitchFamily="18" charset="0"/>
              </a:rPr>
              <a:t> of </a:t>
            </a:r>
            <a:r>
              <a:rPr lang="cy-GB" sz="9600" dirty="0" err="1">
                <a:latin typeface="Georgia" panose="02040502050405020303" pitchFamily="18" charset="0"/>
              </a:rPr>
              <a:t>Manx</a:t>
            </a:r>
            <a:r>
              <a:rPr lang="cy-GB" sz="9600" dirty="0">
                <a:latin typeface="Georgia" panose="02040502050405020303" pitchFamily="18" charset="0"/>
              </a:rPr>
              <a:t> (2011 </a:t>
            </a:r>
            <a:r>
              <a:rPr lang="cy-GB" sz="9600" dirty="0" err="1">
                <a:latin typeface="Georgia" panose="02040502050405020303" pitchFamily="18" charset="0"/>
              </a:rPr>
              <a:t>census</a:t>
            </a:r>
            <a:r>
              <a:rPr lang="cy-GB" sz="9600" dirty="0">
                <a:latin typeface="Georgia" panose="02040502050405020303" pitchFamily="18" charset="0"/>
              </a:rPr>
              <a:t>)</a:t>
            </a:r>
          </a:p>
          <a:p>
            <a:pPr>
              <a:lnSpc>
                <a:spcPct val="170000"/>
              </a:lnSpc>
            </a:pPr>
            <a:endParaRPr lang="en-GB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87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y-GB" sz="3600" b="1" dirty="0" err="1">
                <a:solidFill>
                  <a:srgbClr val="FF1428"/>
                </a:solidFill>
                <a:latin typeface="Georgia" panose="02040502050405020303" pitchFamily="18" charset="0"/>
              </a:rPr>
              <a:t>Comparison</a:t>
            </a:r>
            <a:r>
              <a:rPr lang="cy-GB" sz="3600" b="1" dirty="0">
                <a:solidFill>
                  <a:srgbClr val="FF1428"/>
                </a:solidFill>
                <a:latin typeface="Georgia" panose="02040502050405020303" pitchFamily="18" charset="0"/>
              </a:rPr>
              <a:t> </a:t>
            </a:r>
            <a:r>
              <a:rPr lang="cy-GB" sz="3600" b="1" dirty="0" err="1">
                <a:solidFill>
                  <a:srgbClr val="FF1428"/>
                </a:solidFill>
                <a:latin typeface="Georgia" panose="02040502050405020303" pitchFamily="18" charset="0"/>
              </a:rPr>
              <a:t>with</a:t>
            </a:r>
            <a:r>
              <a:rPr lang="cy-GB" sz="3600" b="1" dirty="0">
                <a:solidFill>
                  <a:srgbClr val="FF1428"/>
                </a:solidFill>
                <a:latin typeface="Georgia" panose="02040502050405020303" pitchFamily="18" charset="0"/>
              </a:rPr>
              <a:t> </a:t>
            </a:r>
            <a:r>
              <a:rPr lang="cy-GB" sz="3600" b="1" dirty="0" err="1">
                <a:solidFill>
                  <a:srgbClr val="FF1428"/>
                </a:solidFill>
                <a:latin typeface="Georgia" panose="02040502050405020303" pitchFamily="18" charset="0"/>
              </a:rPr>
              <a:t>other</a:t>
            </a:r>
            <a:r>
              <a:rPr lang="cy-GB" sz="3600" b="1" dirty="0">
                <a:solidFill>
                  <a:srgbClr val="FF1428"/>
                </a:solidFill>
                <a:latin typeface="Georgia" panose="02040502050405020303" pitchFamily="18" charset="0"/>
              </a:rPr>
              <a:t> </a:t>
            </a:r>
            <a:r>
              <a:rPr lang="cy-GB" sz="3600" b="1" dirty="0" err="1">
                <a:solidFill>
                  <a:srgbClr val="FF1428"/>
                </a:solidFill>
                <a:latin typeface="Georgia" panose="02040502050405020303" pitchFamily="18" charset="0"/>
              </a:rPr>
              <a:t>Gaelic</a:t>
            </a:r>
            <a:r>
              <a:rPr lang="cy-GB" sz="3600" b="1" dirty="0">
                <a:solidFill>
                  <a:srgbClr val="FF1428"/>
                </a:solidFill>
                <a:latin typeface="Georgia" panose="02040502050405020303" pitchFamily="18" charset="0"/>
              </a:rPr>
              <a:t> </a:t>
            </a:r>
            <a:r>
              <a:rPr lang="cy-GB" sz="3600" b="1" dirty="0" err="1">
                <a:solidFill>
                  <a:srgbClr val="FF1428"/>
                </a:solidFill>
                <a:latin typeface="Georgia" panose="02040502050405020303" pitchFamily="18" charset="0"/>
              </a:rPr>
              <a:t>languages</a:t>
            </a:r>
            <a:endParaRPr lang="en-GB" sz="3600" b="1" dirty="0">
              <a:solidFill>
                <a:srgbClr val="FF1428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2736"/>
            <a:ext cx="10515600" cy="4840741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b="1" dirty="0">
                <a:latin typeface="Georgia" panose="02040502050405020303" pitchFamily="18" charset="0"/>
              </a:rPr>
              <a:t>Manx</a:t>
            </a:r>
            <a:br>
              <a:rPr lang="en-GB" dirty="0">
                <a:latin typeface="Georgia" panose="02040502050405020303" pitchFamily="18" charset="0"/>
              </a:rPr>
            </a:br>
            <a:r>
              <a:rPr lang="en-GB" dirty="0" err="1">
                <a:latin typeface="Georgia" panose="02040502050405020303" pitchFamily="18" charset="0"/>
              </a:rPr>
              <a:t>Hie</a:t>
            </a:r>
            <a:r>
              <a:rPr lang="en-GB" dirty="0">
                <a:latin typeface="Georgia" panose="02040502050405020303" pitchFamily="18" charset="0"/>
              </a:rPr>
              <a:t> </a:t>
            </a:r>
            <a:r>
              <a:rPr lang="en-GB" dirty="0" err="1">
                <a:latin typeface="Georgia" panose="02040502050405020303" pitchFamily="18" charset="0"/>
              </a:rPr>
              <a:t>mee</a:t>
            </a:r>
            <a:r>
              <a:rPr lang="en-GB" dirty="0">
                <a:latin typeface="Georgia" panose="02040502050405020303" pitchFamily="18" charset="0"/>
              </a:rPr>
              <a:t> </a:t>
            </a:r>
            <a:r>
              <a:rPr lang="en-GB" dirty="0" err="1">
                <a:latin typeface="Georgia" panose="02040502050405020303" pitchFamily="18" charset="0"/>
              </a:rPr>
              <a:t>dys</a:t>
            </a:r>
            <a:r>
              <a:rPr lang="en-GB" dirty="0">
                <a:latin typeface="Georgia" panose="02040502050405020303" pitchFamily="18" charset="0"/>
              </a:rPr>
              <a:t> </a:t>
            </a:r>
            <a:r>
              <a:rPr lang="en-GB" dirty="0" err="1">
                <a:latin typeface="Georgia" panose="02040502050405020303" pitchFamily="18" charset="0"/>
              </a:rPr>
              <a:t>yn</a:t>
            </a:r>
            <a:r>
              <a:rPr lang="en-GB" dirty="0">
                <a:latin typeface="Georgia" panose="02040502050405020303" pitchFamily="18" charset="0"/>
              </a:rPr>
              <a:t> </a:t>
            </a:r>
            <a:r>
              <a:rPr lang="en-GB" dirty="0" err="1">
                <a:latin typeface="Georgia" panose="02040502050405020303" pitchFamily="18" charset="0"/>
              </a:rPr>
              <a:t>thie</a:t>
            </a:r>
            <a:r>
              <a:rPr lang="en-GB" dirty="0">
                <a:latin typeface="Georgia" panose="02040502050405020303" pitchFamily="18" charset="0"/>
              </a:rPr>
              <a:t> </a:t>
            </a:r>
            <a:r>
              <a:rPr lang="en-GB" dirty="0" err="1">
                <a:latin typeface="Georgia" panose="02040502050405020303" pitchFamily="18" charset="0"/>
              </a:rPr>
              <a:t>lhionney</a:t>
            </a:r>
            <a:r>
              <a:rPr lang="en-GB" dirty="0">
                <a:latin typeface="Georgia" panose="02040502050405020303" pitchFamily="18" charset="0"/>
              </a:rPr>
              <a:t> / </a:t>
            </a:r>
            <a:r>
              <a:rPr lang="en-GB" dirty="0" err="1">
                <a:latin typeface="Georgia" panose="02040502050405020303" pitchFamily="18" charset="0"/>
              </a:rPr>
              <a:t>thie</a:t>
            </a:r>
            <a:r>
              <a:rPr lang="en-GB" dirty="0">
                <a:latin typeface="Georgia" panose="02040502050405020303" pitchFamily="18" charset="0"/>
              </a:rPr>
              <a:t> </a:t>
            </a:r>
            <a:r>
              <a:rPr lang="en-GB" dirty="0" err="1">
                <a:latin typeface="Georgia" panose="02040502050405020303" pitchFamily="18" charset="0"/>
              </a:rPr>
              <a:t>oast</a:t>
            </a:r>
            <a:r>
              <a:rPr lang="en-GB" dirty="0">
                <a:latin typeface="Georgia" panose="02040502050405020303" pitchFamily="18" charset="0"/>
              </a:rPr>
              <a:t> </a:t>
            </a:r>
            <a:r>
              <a:rPr lang="en-GB" dirty="0" err="1">
                <a:latin typeface="Georgia" panose="02040502050405020303" pitchFamily="18" charset="0"/>
              </a:rPr>
              <a:t>riyr</a:t>
            </a:r>
            <a:endParaRPr lang="en-GB" dirty="0">
              <a:latin typeface="Georgia" panose="02040502050405020303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GB" dirty="0">
                <a:latin typeface="Georgia" panose="02040502050405020303" pitchFamily="18" charset="0"/>
              </a:rPr>
              <a:t>Ren </a:t>
            </a:r>
            <a:r>
              <a:rPr lang="en-GB" dirty="0" err="1">
                <a:latin typeface="Georgia" panose="02040502050405020303" pitchFamily="18" charset="0"/>
              </a:rPr>
              <a:t>mee</a:t>
            </a:r>
            <a:r>
              <a:rPr lang="en-GB" dirty="0">
                <a:latin typeface="Georgia" panose="02040502050405020303" pitchFamily="18" charset="0"/>
              </a:rPr>
              <a:t> </a:t>
            </a:r>
            <a:r>
              <a:rPr lang="en-GB" dirty="0" err="1">
                <a:latin typeface="Georgia" panose="02040502050405020303" pitchFamily="18" charset="0"/>
              </a:rPr>
              <a:t>goll</a:t>
            </a:r>
            <a:r>
              <a:rPr lang="en-GB" dirty="0">
                <a:latin typeface="Georgia" panose="02040502050405020303" pitchFamily="18" charset="0"/>
              </a:rPr>
              <a:t> </a:t>
            </a:r>
            <a:r>
              <a:rPr lang="en-GB" dirty="0" err="1">
                <a:latin typeface="Georgia" panose="02040502050405020303" pitchFamily="18" charset="0"/>
              </a:rPr>
              <a:t>dys</a:t>
            </a:r>
            <a:r>
              <a:rPr lang="en-GB" dirty="0">
                <a:latin typeface="Georgia" panose="02040502050405020303" pitchFamily="18" charset="0"/>
              </a:rPr>
              <a:t> </a:t>
            </a:r>
            <a:r>
              <a:rPr lang="en-GB" dirty="0" err="1">
                <a:latin typeface="Georgia" panose="02040502050405020303" pitchFamily="18" charset="0"/>
              </a:rPr>
              <a:t>yn</a:t>
            </a:r>
            <a:r>
              <a:rPr lang="en-GB" dirty="0">
                <a:latin typeface="Georgia" panose="02040502050405020303" pitchFamily="18" charset="0"/>
              </a:rPr>
              <a:t> </a:t>
            </a:r>
            <a:r>
              <a:rPr lang="en-GB" dirty="0" err="1">
                <a:latin typeface="Georgia" panose="02040502050405020303" pitchFamily="18" charset="0"/>
              </a:rPr>
              <a:t>thie</a:t>
            </a:r>
            <a:r>
              <a:rPr lang="en-GB" dirty="0">
                <a:latin typeface="Georgia" panose="02040502050405020303" pitchFamily="18" charset="0"/>
              </a:rPr>
              <a:t> </a:t>
            </a:r>
            <a:r>
              <a:rPr lang="en-GB" dirty="0" err="1">
                <a:latin typeface="Georgia" panose="02040502050405020303" pitchFamily="18" charset="0"/>
              </a:rPr>
              <a:t>lhionney</a:t>
            </a:r>
            <a:r>
              <a:rPr lang="en-GB" dirty="0">
                <a:latin typeface="Georgia" panose="02040502050405020303" pitchFamily="18" charset="0"/>
              </a:rPr>
              <a:t> </a:t>
            </a:r>
            <a:r>
              <a:rPr lang="en-GB" dirty="0" err="1">
                <a:latin typeface="Georgia" panose="02040502050405020303" pitchFamily="18" charset="0"/>
              </a:rPr>
              <a:t>riyr</a:t>
            </a:r>
            <a:endParaRPr lang="en-GB" dirty="0">
              <a:latin typeface="Georgia" panose="02040502050405020303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GB" dirty="0">
                <a:latin typeface="Georgia" panose="02040502050405020303" pitchFamily="18" charset="0"/>
              </a:rPr>
              <a:t>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b="1" dirty="0">
                <a:latin typeface="Georgia" panose="02040502050405020303" pitchFamily="18" charset="0"/>
              </a:rPr>
              <a:t>Scottish Gaelic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 err="1">
                <a:latin typeface="Georgia" panose="02040502050405020303" pitchFamily="18" charset="0"/>
              </a:rPr>
              <a:t>Chaidh</a:t>
            </a:r>
            <a:r>
              <a:rPr lang="en-GB" dirty="0">
                <a:latin typeface="Georgia" panose="02040502050405020303" pitchFamily="18" charset="0"/>
              </a:rPr>
              <a:t> mi </a:t>
            </a:r>
            <a:r>
              <a:rPr lang="en-GB" dirty="0" err="1">
                <a:latin typeface="Georgia" panose="02040502050405020303" pitchFamily="18" charset="0"/>
              </a:rPr>
              <a:t>dhan</a:t>
            </a:r>
            <a:r>
              <a:rPr lang="en-GB" dirty="0">
                <a:latin typeface="Georgia" panose="02040502050405020303" pitchFamily="18" charset="0"/>
              </a:rPr>
              <a:t> </a:t>
            </a:r>
            <a:r>
              <a:rPr lang="en-GB" dirty="0" err="1">
                <a:latin typeface="Georgia" panose="02040502050405020303" pitchFamily="18" charset="0"/>
              </a:rPr>
              <a:t>taigh-seinnse</a:t>
            </a:r>
            <a:r>
              <a:rPr lang="en-GB" dirty="0">
                <a:latin typeface="Georgia" panose="02040502050405020303" pitchFamily="18" charset="0"/>
              </a:rPr>
              <a:t> / </a:t>
            </a:r>
            <a:r>
              <a:rPr lang="en-GB" dirty="0" err="1">
                <a:latin typeface="Georgia" panose="02040502050405020303" pitchFamily="18" charset="0"/>
              </a:rPr>
              <a:t>taigh-òsta</a:t>
            </a:r>
            <a:r>
              <a:rPr lang="en-GB" dirty="0">
                <a:latin typeface="Georgia" panose="02040502050405020303" pitchFamily="18" charset="0"/>
              </a:rPr>
              <a:t> a-</a:t>
            </a:r>
            <a:r>
              <a:rPr lang="en-GB" dirty="0" err="1">
                <a:latin typeface="Georgia" panose="02040502050405020303" pitchFamily="18" charset="0"/>
              </a:rPr>
              <a:t>rèir</a:t>
            </a:r>
            <a:r>
              <a:rPr lang="en-GB" dirty="0">
                <a:latin typeface="Georgia" panose="02040502050405020303" pitchFamily="18" charset="0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endParaRPr lang="en-GB" dirty="0">
              <a:latin typeface="Georgia" panose="02040502050405020303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GB" b="1" dirty="0">
                <a:latin typeface="Georgia" panose="02040502050405020303" pitchFamily="18" charset="0"/>
              </a:rPr>
              <a:t>Irish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 err="1">
                <a:latin typeface="Georgia" panose="02040502050405020303" pitchFamily="18" charset="0"/>
              </a:rPr>
              <a:t>Chuaigh</a:t>
            </a:r>
            <a:r>
              <a:rPr lang="en-GB" dirty="0">
                <a:latin typeface="Georgia" panose="02040502050405020303" pitchFamily="18" charset="0"/>
              </a:rPr>
              <a:t> </a:t>
            </a:r>
            <a:r>
              <a:rPr lang="en-GB" dirty="0" err="1">
                <a:latin typeface="Georgia" panose="02040502050405020303" pitchFamily="18" charset="0"/>
              </a:rPr>
              <a:t>mé</a:t>
            </a:r>
            <a:r>
              <a:rPr lang="en-GB" dirty="0">
                <a:latin typeface="Georgia" panose="02040502050405020303" pitchFamily="18" charset="0"/>
              </a:rPr>
              <a:t> go </a:t>
            </a:r>
            <a:r>
              <a:rPr lang="en-GB" dirty="0" err="1">
                <a:latin typeface="Georgia" panose="02040502050405020303" pitchFamily="18" charset="0"/>
              </a:rPr>
              <a:t>dtí</a:t>
            </a:r>
            <a:r>
              <a:rPr lang="en-GB" dirty="0">
                <a:latin typeface="Georgia" panose="02040502050405020303" pitchFamily="18" charset="0"/>
              </a:rPr>
              <a:t> an teach </a:t>
            </a:r>
            <a:r>
              <a:rPr lang="en-GB" dirty="0" err="1">
                <a:latin typeface="Georgia" panose="02040502050405020303" pitchFamily="18" charset="0"/>
              </a:rPr>
              <a:t>tábhairne</a:t>
            </a:r>
            <a:r>
              <a:rPr lang="en-GB" dirty="0">
                <a:latin typeface="Georgia" panose="02040502050405020303" pitchFamily="18" charset="0"/>
              </a:rPr>
              <a:t> </a:t>
            </a:r>
            <a:r>
              <a:rPr lang="en-GB" dirty="0" err="1">
                <a:latin typeface="Georgia" panose="02040502050405020303" pitchFamily="18" charset="0"/>
              </a:rPr>
              <a:t>aréir</a:t>
            </a:r>
            <a:r>
              <a:rPr lang="en-GB" dirty="0">
                <a:latin typeface="Georgia" panose="02040502050405020303" pitchFamily="18" charset="0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endParaRPr lang="en-GB" dirty="0">
              <a:latin typeface="Georgia" panose="02040502050405020303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GB" b="1" dirty="0">
                <a:latin typeface="Georgia" panose="02040502050405020303" pitchFamily="18" charset="0"/>
              </a:rPr>
              <a:t>Translation</a:t>
            </a:r>
            <a:r>
              <a:rPr lang="en-GB" dirty="0">
                <a:latin typeface="Georgia" panose="02040502050405020303" pitchFamily="18" charset="0"/>
              </a:rPr>
              <a:t>: I went to the pub last night</a:t>
            </a:r>
          </a:p>
        </p:txBody>
      </p:sp>
    </p:spTree>
    <p:extLst>
      <p:ext uri="{BB962C8B-B14F-4D97-AF65-F5344CB8AC3E}">
        <p14:creationId xmlns:p14="http://schemas.microsoft.com/office/powerpoint/2010/main" val="649004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y-GB" sz="3600" b="1" dirty="0" err="1">
                <a:solidFill>
                  <a:srgbClr val="FF1428"/>
                </a:solidFill>
                <a:latin typeface="Georgia" panose="02040502050405020303" pitchFamily="18" charset="0"/>
              </a:rPr>
              <a:t>Last</a:t>
            </a:r>
            <a:r>
              <a:rPr lang="cy-GB" sz="3600" b="1" dirty="0">
                <a:solidFill>
                  <a:srgbClr val="FF1428"/>
                </a:solidFill>
                <a:latin typeface="Georgia" panose="02040502050405020303" pitchFamily="18" charset="0"/>
              </a:rPr>
              <a:t> </a:t>
            </a:r>
            <a:r>
              <a:rPr lang="cy-GB" sz="3600" b="1" dirty="0" err="1">
                <a:solidFill>
                  <a:srgbClr val="FF1428"/>
                </a:solidFill>
                <a:latin typeface="Georgia" panose="02040502050405020303" pitchFamily="18" charset="0"/>
              </a:rPr>
              <a:t>Native</a:t>
            </a:r>
            <a:r>
              <a:rPr lang="cy-GB" sz="3600" b="1" dirty="0">
                <a:solidFill>
                  <a:srgbClr val="FF1428"/>
                </a:solidFill>
                <a:latin typeface="Georgia" panose="02040502050405020303" pitchFamily="18" charset="0"/>
              </a:rPr>
              <a:t> </a:t>
            </a:r>
            <a:r>
              <a:rPr lang="cy-GB" sz="3600" b="1" dirty="0" err="1">
                <a:solidFill>
                  <a:srgbClr val="FF1428"/>
                </a:solidFill>
                <a:latin typeface="Georgia" panose="02040502050405020303" pitchFamily="18" charset="0"/>
              </a:rPr>
              <a:t>Speakers</a:t>
            </a:r>
            <a:endParaRPr lang="en-GB" sz="3600" b="1" dirty="0">
              <a:solidFill>
                <a:srgbClr val="FF1428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7"/>
            <a:ext cx="5777204" cy="3777052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Aft>
                <a:spcPts val="1800"/>
              </a:spcAft>
              <a:buNone/>
            </a:pPr>
            <a:r>
              <a:rPr lang="en-GB" sz="2400" dirty="0">
                <a:latin typeface="Georgia" panose="02040502050405020303" pitchFamily="18" charset="0"/>
              </a:rPr>
              <a:t>Edward “Ned” </a:t>
            </a:r>
            <a:r>
              <a:rPr lang="en-GB" sz="2400" dirty="0" err="1">
                <a:latin typeface="Georgia" panose="02040502050405020303" pitchFamily="18" charset="0"/>
              </a:rPr>
              <a:t>Maddrell</a:t>
            </a:r>
            <a:r>
              <a:rPr lang="en-GB" sz="2400" dirty="0">
                <a:latin typeface="Georgia" panose="02040502050405020303" pitchFamily="18" charset="0"/>
              </a:rPr>
              <a:t> (1877-1974) was officially the last native speaker of Manx.</a:t>
            </a:r>
          </a:p>
          <a:p>
            <a:pPr marL="0" indent="0">
              <a:lnSpc>
                <a:spcPct val="150000"/>
              </a:lnSpc>
              <a:spcAft>
                <a:spcPts val="1800"/>
              </a:spcAft>
              <a:buNone/>
            </a:pPr>
            <a:r>
              <a:rPr lang="en-GB" sz="2400" dirty="0">
                <a:latin typeface="Georgia" panose="02040502050405020303" pitchFamily="18" charset="0"/>
              </a:rPr>
              <a:t>Other native Manx speakers survived into the 1980s, but were too ashamed to admit that they spoke Manx.</a:t>
            </a:r>
          </a:p>
        </p:txBody>
      </p:sp>
      <p:pic>
        <p:nvPicPr>
          <p:cNvPr id="4" name="-286xpqtC7M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842312" y="1856938"/>
            <a:ext cx="5093998" cy="2865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154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y-GB" sz="3600" b="1" dirty="0" err="1">
                <a:solidFill>
                  <a:srgbClr val="FF1428"/>
                </a:solidFill>
                <a:latin typeface="Georgia" panose="02040502050405020303" pitchFamily="18" charset="0"/>
              </a:rPr>
              <a:t>Manx</a:t>
            </a:r>
            <a:r>
              <a:rPr lang="cy-GB" sz="3600" b="1" dirty="0">
                <a:solidFill>
                  <a:srgbClr val="FF1428"/>
                </a:solidFill>
                <a:latin typeface="Georgia" panose="02040502050405020303" pitchFamily="18" charset="0"/>
              </a:rPr>
              <a:t> </a:t>
            </a:r>
            <a:r>
              <a:rPr lang="cy-GB" sz="3600" b="1" dirty="0" err="1">
                <a:solidFill>
                  <a:srgbClr val="FF1428"/>
                </a:solidFill>
                <a:latin typeface="Georgia" panose="02040502050405020303" pitchFamily="18" charset="0"/>
              </a:rPr>
              <a:t>proverbs</a:t>
            </a:r>
            <a:r>
              <a:rPr lang="cy-GB" sz="3600" b="1" dirty="0">
                <a:solidFill>
                  <a:srgbClr val="FF1428"/>
                </a:solidFill>
                <a:latin typeface="Georgia" panose="02040502050405020303" pitchFamily="18" charset="0"/>
              </a:rPr>
              <a:t> </a:t>
            </a:r>
            <a:r>
              <a:rPr lang="cy-GB" sz="3600" b="1" dirty="0" err="1">
                <a:solidFill>
                  <a:srgbClr val="FF1428"/>
                </a:solidFill>
                <a:latin typeface="Georgia" panose="02040502050405020303" pitchFamily="18" charset="0"/>
              </a:rPr>
              <a:t>and</a:t>
            </a:r>
            <a:r>
              <a:rPr lang="cy-GB" sz="3600" b="1" dirty="0">
                <a:solidFill>
                  <a:srgbClr val="FF1428"/>
                </a:solidFill>
                <a:latin typeface="Georgia" panose="02040502050405020303" pitchFamily="18" charset="0"/>
              </a:rPr>
              <a:t> </a:t>
            </a:r>
            <a:r>
              <a:rPr lang="cy-GB" sz="3600" b="1" dirty="0" err="1">
                <a:solidFill>
                  <a:srgbClr val="FF1428"/>
                </a:solidFill>
                <a:latin typeface="Georgia" panose="02040502050405020303" pitchFamily="18" charset="0"/>
              </a:rPr>
              <a:t>sayings</a:t>
            </a:r>
            <a:endParaRPr lang="en-GB" sz="3600" b="1" dirty="0">
              <a:solidFill>
                <a:srgbClr val="FF1428"/>
              </a:solidFill>
              <a:latin typeface="Georgia" panose="02040502050405020303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3000"/>
              </a:spcAft>
            </a:pPr>
            <a:r>
              <a:rPr lang="en-GB" sz="2400" dirty="0" err="1">
                <a:latin typeface="Georgia" panose="02040502050405020303" pitchFamily="18" charset="0"/>
              </a:rPr>
              <a:t>Çheer</a:t>
            </a:r>
            <a:r>
              <a:rPr lang="en-GB" sz="2400" dirty="0">
                <a:latin typeface="Georgia" panose="02040502050405020303" pitchFamily="18" charset="0"/>
              </a:rPr>
              <a:t> </a:t>
            </a:r>
            <a:r>
              <a:rPr lang="en-GB" sz="2400" dirty="0" err="1">
                <a:latin typeface="Georgia" panose="02040502050405020303" pitchFamily="18" charset="0"/>
              </a:rPr>
              <a:t>gyn</a:t>
            </a:r>
            <a:r>
              <a:rPr lang="en-GB" sz="2400" dirty="0">
                <a:latin typeface="Georgia" panose="02040502050405020303" pitchFamily="18" charset="0"/>
              </a:rPr>
              <a:t> </a:t>
            </a:r>
            <a:r>
              <a:rPr lang="en-GB" sz="2400" dirty="0" err="1">
                <a:latin typeface="Georgia" panose="02040502050405020303" pitchFamily="18" charset="0"/>
              </a:rPr>
              <a:t>çhengey</a:t>
            </a:r>
            <a:r>
              <a:rPr lang="en-GB" sz="2400" dirty="0">
                <a:latin typeface="Georgia" panose="02040502050405020303" pitchFamily="18" charset="0"/>
              </a:rPr>
              <a:t>, </a:t>
            </a:r>
            <a:r>
              <a:rPr lang="en-GB" sz="2400" dirty="0" err="1">
                <a:latin typeface="Georgia" panose="02040502050405020303" pitchFamily="18" charset="0"/>
              </a:rPr>
              <a:t>çheer</a:t>
            </a:r>
            <a:r>
              <a:rPr lang="en-GB" sz="2400" dirty="0">
                <a:latin typeface="Georgia" panose="02040502050405020303" pitchFamily="18" charset="0"/>
              </a:rPr>
              <a:t> </a:t>
            </a:r>
            <a:r>
              <a:rPr lang="en-GB" sz="2400" dirty="0" err="1">
                <a:latin typeface="Georgia" panose="02040502050405020303" pitchFamily="18" charset="0"/>
              </a:rPr>
              <a:t>gyn</a:t>
            </a:r>
            <a:r>
              <a:rPr lang="en-GB" sz="2400" dirty="0">
                <a:latin typeface="Georgia" panose="02040502050405020303" pitchFamily="18" charset="0"/>
              </a:rPr>
              <a:t> </a:t>
            </a:r>
            <a:r>
              <a:rPr lang="en-GB" sz="2400" dirty="0" err="1">
                <a:latin typeface="Georgia" panose="02040502050405020303" pitchFamily="18" charset="0"/>
              </a:rPr>
              <a:t>ennym</a:t>
            </a:r>
            <a:r>
              <a:rPr lang="en-GB" sz="2400" dirty="0">
                <a:latin typeface="Georgia" panose="02040502050405020303" pitchFamily="18" charset="0"/>
              </a:rPr>
              <a:t>.</a:t>
            </a:r>
            <a:br>
              <a:rPr lang="en-GB" sz="2400" dirty="0">
                <a:latin typeface="Georgia" panose="02040502050405020303" pitchFamily="18" charset="0"/>
              </a:rPr>
            </a:br>
            <a:r>
              <a:rPr lang="en-GB" sz="2400" i="1" dirty="0">
                <a:latin typeface="Georgia" panose="02040502050405020303" pitchFamily="18" charset="0"/>
              </a:rPr>
              <a:t>A country without language is a country without an name/identity.</a:t>
            </a:r>
            <a:endParaRPr lang="en-GB" sz="2400" dirty="0">
              <a:latin typeface="Georgia" panose="02040502050405020303" pitchFamily="18" charset="0"/>
            </a:endParaRPr>
          </a:p>
          <a:p>
            <a:pPr>
              <a:spcAft>
                <a:spcPts val="3000"/>
              </a:spcAft>
            </a:pPr>
            <a:r>
              <a:rPr lang="en-GB" sz="2400" dirty="0" err="1">
                <a:latin typeface="Georgia" panose="02040502050405020303" pitchFamily="18" charset="0"/>
              </a:rPr>
              <a:t>Gyn</a:t>
            </a:r>
            <a:r>
              <a:rPr lang="en-GB" sz="2400" dirty="0">
                <a:latin typeface="Georgia" panose="02040502050405020303" pitchFamily="18" charset="0"/>
              </a:rPr>
              <a:t> </a:t>
            </a:r>
            <a:r>
              <a:rPr lang="en-GB" sz="2400" dirty="0" err="1">
                <a:latin typeface="Georgia" panose="02040502050405020303" pitchFamily="18" charset="0"/>
              </a:rPr>
              <a:t>çhengey</a:t>
            </a:r>
            <a:r>
              <a:rPr lang="en-GB" sz="2400" dirty="0">
                <a:latin typeface="Georgia" panose="02040502050405020303" pitchFamily="18" charset="0"/>
              </a:rPr>
              <a:t>, </a:t>
            </a:r>
            <a:r>
              <a:rPr lang="en-GB" sz="2400" dirty="0" err="1">
                <a:latin typeface="Georgia" panose="02040502050405020303" pitchFamily="18" charset="0"/>
              </a:rPr>
              <a:t>gyn</a:t>
            </a:r>
            <a:r>
              <a:rPr lang="en-GB" sz="2400" dirty="0">
                <a:latin typeface="Georgia" panose="02040502050405020303" pitchFamily="18" charset="0"/>
              </a:rPr>
              <a:t> </a:t>
            </a:r>
            <a:r>
              <a:rPr lang="en-GB" sz="2400" dirty="0" err="1">
                <a:latin typeface="Georgia" panose="02040502050405020303" pitchFamily="18" charset="0"/>
              </a:rPr>
              <a:t>çheer</a:t>
            </a:r>
            <a:br>
              <a:rPr lang="en-GB" sz="2400" dirty="0">
                <a:latin typeface="Georgia" panose="02040502050405020303" pitchFamily="18" charset="0"/>
              </a:rPr>
            </a:br>
            <a:r>
              <a:rPr lang="en-GB" sz="2400" i="1" dirty="0">
                <a:latin typeface="Georgia" panose="02040502050405020303" pitchFamily="18" charset="0"/>
              </a:rPr>
              <a:t>No language, no country</a:t>
            </a:r>
            <a:endParaRPr lang="en-GB" sz="2400" dirty="0">
              <a:latin typeface="Georgia" panose="02040502050405020303" pitchFamily="18" charset="0"/>
            </a:endParaRPr>
          </a:p>
          <a:p>
            <a:pPr>
              <a:spcAft>
                <a:spcPts val="3000"/>
              </a:spcAft>
            </a:pPr>
            <a:r>
              <a:rPr lang="en-GB" sz="2400" dirty="0" err="1">
                <a:latin typeface="Georgia" panose="02040502050405020303" pitchFamily="18" charset="0"/>
              </a:rPr>
              <a:t>Tra</a:t>
            </a:r>
            <a:r>
              <a:rPr lang="en-GB" sz="2400" dirty="0">
                <a:latin typeface="Georgia" panose="02040502050405020303" pitchFamily="18" charset="0"/>
              </a:rPr>
              <a:t> </a:t>
            </a:r>
            <a:r>
              <a:rPr lang="en-GB" sz="2400" dirty="0" err="1">
                <a:latin typeface="Georgia" panose="02040502050405020303" pitchFamily="18" charset="0"/>
              </a:rPr>
              <a:t>haink</a:t>
            </a:r>
            <a:r>
              <a:rPr lang="en-GB" sz="2400" dirty="0">
                <a:latin typeface="Georgia" panose="02040502050405020303" pitchFamily="18" charset="0"/>
              </a:rPr>
              <a:t> </a:t>
            </a:r>
            <a:r>
              <a:rPr lang="en-GB" sz="2400" dirty="0" err="1">
                <a:latin typeface="Georgia" panose="02040502050405020303" pitchFamily="18" charset="0"/>
              </a:rPr>
              <a:t>ny</a:t>
            </a:r>
            <a:r>
              <a:rPr lang="en-GB" sz="2400" dirty="0">
                <a:latin typeface="Georgia" panose="02040502050405020303" pitchFamily="18" charset="0"/>
              </a:rPr>
              <a:t> </a:t>
            </a:r>
            <a:r>
              <a:rPr lang="en-GB" sz="2400" dirty="0" err="1">
                <a:latin typeface="Georgia" panose="02040502050405020303" pitchFamily="18" charset="0"/>
              </a:rPr>
              <a:t>skibbyltee</a:t>
            </a:r>
            <a:r>
              <a:rPr lang="en-GB" sz="2400" dirty="0">
                <a:latin typeface="Georgia" panose="02040502050405020303" pitchFamily="18" charset="0"/>
              </a:rPr>
              <a:t> </a:t>
            </a:r>
            <a:r>
              <a:rPr lang="en-GB" sz="2400" dirty="0" err="1">
                <a:latin typeface="Georgia" panose="02040502050405020303" pitchFamily="18" charset="0"/>
              </a:rPr>
              <a:t>boghtey</a:t>
            </a:r>
            <a:r>
              <a:rPr lang="en-GB" sz="2400" dirty="0">
                <a:latin typeface="Georgia" panose="02040502050405020303" pitchFamily="18" charset="0"/>
              </a:rPr>
              <a:t> </a:t>
            </a:r>
            <a:r>
              <a:rPr lang="en-GB" sz="2400" dirty="0" err="1">
                <a:latin typeface="Georgia" panose="02040502050405020303" pitchFamily="18" charset="0"/>
              </a:rPr>
              <a:t>stiagh</a:t>
            </a:r>
            <a:r>
              <a:rPr lang="en-GB" sz="2400" dirty="0">
                <a:latin typeface="Georgia" panose="02040502050405020303" pitchFamily="18" charset="0"/>
              </a:rPr>
              <a:t> </a:t>
            </a:r>
            <a:r>
              <a:rPr lang="en-GB" sz="2400" dirty="0" err="1">
                <a:latin typeface="Georgia" panose="02040502050405020303" pitchFamily="18" charset="0"/>
              </a:rPr>
              <a:t>hie</a:t>
            </a:r>
            <a:r>
              <a:rPr lang="en-GB" sz="2400" dirty="0">
                <a:latin typeface="Georgia" panose="02040502050405020303" pitchFamily="18" charset="0"/>
              </a:rPr>
              <a:t> </a:t>
            </a:r>
            <a:r>
              <a:rPr lang="en-GB" sz="2400" dirty="0" err="1">
                <a:latin typeface="Georgia" panose="02040502050405020303" pitchFamily="18" charset="0"/>
              </a:rPr>
              <a:t>yn</a:t>
            </a:r>
            <a:r>
              <a:rPr lang="en-GB" sz="2400" dirty="0">
                <a:latin typeface="Georgia" panose="02040502050405020303" pitchFamily="18" charset="0"/>
              </a:rPr>
              <a:t> </a:t>
            </a:r>
            <a:r>
              <a:rPr lang="en-GB" sz="2400" dirty="0" err="1">
                <a:latin typeface="Georgia" panose="02040502050405020303" pitchFamily="18" charset="0"/>
              </a:rPr>
              <a:t>Ghaelg</a:t>
            </a:r>
            <a:r>
              <a:rPr lang="en-GB" sz="2400" dirty="0">
                <a:latin typeface="Georgia" panose="02040502050405020303" pitchFamily="18" charset="0"/>
              </a:rPr>
              <a:t> </a:t>
            </a:r>
            <a:r>
              <a:rPr lang="en-GB" sz="2400" dirty="0" err="1">
                <a:latin typeface="Georgia" panose="02040502050405020303" pitchFamily="18" charset="0"/>
              </a:rPr>
              <a:t>magh</a:t>
            </a:r>
            <a:r>
              <a:rPr lang="en-GB" sz="2400" dirty="0">
                <a:latin typeface="Georgia" panose="02040502050405020303" pitchFamily="18" charset="0"/>
              </a:rPr>
              <a:t>.</a:t>
            </a:r>
            <a:br>
              <a:rPr lang="en-GB" sz="2400" dirty="0">
                <a:latin typeface="Georgia" panose="02040502050405020303" pitchFamily="18" charset="0"/>
              </a:rPr>
            </a:br>
            <a:r>
              <a:rPr lang="en-GB" sz="2400" i="1" dirty="0">
                <a:latin typeface="Georgia" panose="02040502050405020303" pitchFamily="18" charset="0"/>
              </a:rPr>
              <a:t>When the tourists came in, the Manx language went out.</a:t>
            </a:r>
            <a:endParaRPr lang="en-GB" sz="2400" dirty="0">
              <a:latin typeface="Georgia" panose="02040502050405020303" pitchFamily="18" charset="0"/>
            </a:endParaRPr>
          </a:p>
          <a:p>
            <a:pPr>
              <a:spcAft>
                <a:spcPts val="3000"/>
              </a:spcAft>
            </a:pPr>
            <a:r>
              <a:rPr lang="en-GB" sz="2400" dirty="0">
                <a:latin typeface="Georgia" panose="02040502050405020303" pitchFamily="18" charset="0"/>
              </a:rPr>
              <a:t>Cha jean </a:t>
            </a:r>
            <a:r>
              <a:rPr lang="en-GB" sz="2400" dirty="0" err="1">
                <a:latin typeface="Georgia" panose="02040502050405020303" pitchFamily="18" charset="0"/>
              </a:rPr>
              <a:t>oo</a:t>
            </a:r>
            <a:r>
              <a:rPr lang="en-GB" sz="2400" dirty="0">
                <a:latin typeface="Georgia" panose="02040502050405020303" pitchFamily="18" charset="0"/>
              </a:rPr>
              <a:t> </a:t>
            </a:r>
            <a:r>
              <a:rPr lang="en-GB" sz="2400" dirty="0" err="1">
                <a:latin typeface="Georgia" panose="02040502050405020303" pitchFamily="18" charset="0"/>
              </a:rPr>
              <a:t>rieau</a:t>
            </a:r>
            <a:r>
              <a:rPr lang="en-GB" sz="2400" dirty="0">
                <a:latin typeface="Georgia" panose="02040502050405020303" pitchFamily="18" charset="0"/>
              </a:rPr>
              <a:t> </a:t>
            </a:r>
            <a:r>
              <a:rPr lang="en-GB" sz="2400" dirty="0" err="1">
                <a:latin typeface="Georgia" panose="02040502050405020303" pitchFamily="18" charset="0"/>
              </a:rPr>
              <a:t>cosney</a:t>
            </a:r>
            <a:r>
              <a:rPr lang="en-GB" sz="2400" dirty="0">
                <a:latin typeface="Georgia" panose="02040502050405020303" pitchFamily="18" charset="0"/>
              </a:rPr>
              <a:t> ping </a:t>
            </a:r>
            <a:r>
              <a:rPr lang="en-GB" sz="2400" dirty="0" err="1">
                <a:latin typeface="Georgia" panose="02040502050405020303" pitchFamily="18" charset="0"/>
              </a:rPr>
              <a:t>assjee</a:t>
            </a:r>
            <a:r>
              <a:rPr lang="en-GB" sz="2400" dirty="0">
                <a:latin typeface="Georgia" panose="02040502050405020303" pitchFamily="18" charset="0"/>
              </a:rPr>
              <a:t>.</a:t>
            </a:r>
            <a:br>
              <a:rPr lang="en-GB" sz="2400" dirty="0">
                <a:latin typeface="Georgia" panose="02040502050405020303" pitchFamily="18" charset="0"/>
              </a:rPr>
            </a:br>
            <a:r>
              <a:rPr lang="en-GB" sz="2400" i="1" dirty="0">
                <a:latin typeface="Georgia" panose="02040502050405020303" pitchFamily="18" charset="0"/>
              </a:rPr>
              <a:t>You'll never earn a penny from it.</a:t>
            </a:r>
            <a:endParaRPr lang="en-GB" sz="2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3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y-GB" sz="3600" b="1" dirty="0" err="1">
                <a:solidFill>
                  <a:srgbClr val="FF1428"/>
                </a:solidFill>
                <a:latin typeface="Georgia" panose="02040502050405020303" pitchFamily="18" charset="0"/>
              </a:rPr>
              <a:t>Bannaghtyn</a:t>
            </a:r>
            <a:r>
              <a:rPr lang="cy-GB" sz="3600" b="1" dirty="0">
                <a:solidFill>
                  <a:srgbClr val="FF1428"/>
                </a:solidFill>
                <a:latin typeface="Georgia" panose="02040502050405020303" pitchFamily="18" charset="0"/>
              </a:rPr>
              <a:t> / </a:t>
            </a:r>
            <a:r>
              <a:rPr lang="cy-GB" sz="3600" b="1" dirty="0" err="1">
                <a:solidFill>
                  <a:srgbClr val="FF1428"/>
                </a:solidFill>
                <a:latin typeface="Georgia" panose="02040502050405020303" pitchFamily="18" charset="0"/>
              </a:rPr>
              <a:t>Greetings</a:t>
            </a:r>
            <a:endParaRPr lang="en-GB" sz="3600" b="1" dirty="0">
              <a:solidFill>
                <a:srgbClr val="FF1428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cy-GB" dirty="0" err="1">
                <a:latin typeface="Georgia" panose="02040502050405020303" pitchFamily="18" charset="0"/>
              </a:rPr>
              <a:t>Moghrey</a:t>
            </a:r>
            <a:r>
              <a:rPr lang="cy-GB" dirty="0">
                <a:latin typeface="Georgia" panose="02040502050405020303" pitchFamily="18" charset="0"/>
              </a:rPr>
              <a:t> </a:t>
            </a:r>
            <a:r>
              <a:rPr lang="cy-GB" dirty="0" err="1">
                <a:latin typeface="Georgia" panose="02040502050405020303" pitchFamily="18" charset="0"/>
              </a:rPr>
              <a:t>mie</a:t>
            </a:r>
            <a:r>
              <a:rPr lang="cy-GB" dirty="0">
                <a:latin typeface="Georgia" panose="02040502050405020303" pitchFamily="18" charset="0"/>
              </a:rPr>
              <a:t> = </a:t>
            </a:r>
            <a:r>
              <a:rPr lang="cy-GB" dirty="0" err="1">
                <a:latin typeface="Georgia" panose="02040502050405020303" pitchFamily="18" charset="0"/>
              </a:rPr>
              <a:t>Good</a:t>
            </a:r>
            <a:r>
              <a:rPr lang="cy-GB" dirty="0">
                <a:latin typeface="Georgia" panose="02040502050405020303" pitchFamily="18" charset="0"/>
              </a:rPr>
              <a:t> </a:t>
            </a:r>
            <a:r>
              <a:rPr lang="cy-GB" dirty="0" err="1">
                <a:latin typeface="Georgia" panose="02040502050405020303" pitchFamily="18" charset="0"/>
              </a:rPr>
              <a:t>morning</a:t>
            </a:r>
            <a:endParaRPr lang="cy-GB" dirty="0">
              <a:latin typeface="Georgia" panose="02040502050405020303" pitchFamily="18" charset="0"/>
            </a:endParaRPr>
          </a:p>
          <a:p>
            <a:pPr>
              <a:lnSpc>
                <a:spcPct val="170000"/>
              </a:lnSpc>
            </a:pPr>
            <a:r>
              <a:rPr lang="cy-GB" dirty="0" err="1">
                <a:latin typeface="Georgia" panose="02040502050405020303" pitchFamily="18" charset="0"/>
              </a:rPr>
              <a:t>Fastyr</a:t>
            </a:r>
            <a:r>
              <a:rPr lang="cy-GB" dirty="0">
                <a:latin typeface="Georgia" panose="02040502050405020303" pitchFamily="18" charset="0"/>
              </a:rPr>
              <a:t> </a:t>
            </a:r>
            <a:r>
              <a:rPr lang="cy-GB" dirty="0" err="1">
                <a:latin typeface="Georgia" panose="02040502050405020303" pitchFamily="18" charset="0"/>
              </a:rPr>
              <a:t>mie</a:t>
            </a:r>
            <a:r>
              <a:rPr lang="cy-GB" dirty="0">
                <a:latin typeface="Georgia" panose="02040502050405020303" pitchFamily="18" charset="0"/>
              </a:rPr>
              <a:t> = </a:t>
            </a:r>
            <a:r>
              <a:rPr lang="cy-GB" dirty="0" err="1">
                <a:latin typeface="Georgia" panose="02040502050405020303" pitchFamily="18" charset="0"/>
              </a:rPr>
              <a:t>Good</a:t>
            </a:r>
            <a:r>
              <a:rPr lang="cy-GB" dirty="0">
                <a:latin typeface="Georgia" panose="02040502050405020303" pitchFamily="18" charset="0"/>
              </a:rPr>
              <a:t> </a:t>
            </a:r>
            <a:r>
              <a:rPr lang="cy-GB" dirty="0" err="1">
                <a:latin typeface="Georgia" panose="02040502050405020303" pitchFamily="18" charset="0"/>
              </a:rPr>
              <a:t>afternoon</a:t>
            </a:r>
            <a:r>
              <a:rPr lang="cy-GB" dirty="0">
                <a:latin typeface="Georgia" panose="02040502050405020303" pitchFamily="18" charset="0"/>
              </a:rPr>
              <a:t> / </a:t>
            </a:r>
            <a:r>
              <a:rPr lang="cy-GB" dirty="0" err="1">
                <a:latin typeface="Georgia" panose="02040502050405020303" pitchFamily="18" charset="0"/>
              </a:rPr>
              <a:t>evening</a:t>
            </a:r>
            <a:endParaRPr lang="cy-GB" dirty="0">
              <a:latin typeface="Georgia" panose="02040502050405020303" pitchFamily="18" charset="0"/>
            </a:endParaRPr>
          </a:p>
          <a:p>
            <a:pPr>
              <a:lnSpc>
                <a:spcPct val="170000"/>
              </a:lnSpc>
            </a:pPr>
            <a:r>
              <a:rPr lang="cy-GB" dirty="0" err="1">
                <a:latin typeface="Georgia" panose="02040502050405020303" pitchFamily="18" charset="0"/>
              </a:rPr>
              <a:t>Oie</a:t>
            </a:r>
            <a:r>
              <a:rPr lang="cy-GB" dirty="0">
                <a:latin typeface="Georgia" panose="02040502050405020303" pitchFamily="18" charset="0"/>
              </a:rPr>
              <a:t> </a:t>
            </a:r>
            <a:r>
              <a:rPr lang="cy-GB" dirty="0" err="1">
                <a:latin typeface="Georgia" panose="02040502050405020303" pitchFamily="18" charset="0"/>
              </a:rPr>
              <a:t>vie</a:t>
            </a:r>
            <a:r>
              <a:rPr lang="cy-GB" dirty="0">
                <a:latin typeface="Georgia" panose="02040502050405020303" pitchFamily="18" charset="0"/>
              </a:rPr>
              <a:t> = </a:t>
            </a:r>
            <a:r>
              <a:rPr lang="cy-GB" dirty="0" err="1">
                <a:latin typeface="Georgia" panose="02040502050405020303" pitchFamily="18" charset="0"/>
              </a:rPr>
              <a:t>Good</a:t>
            </a:r>
            <a:r>
              <a:rPr lang="cy-GB" dirty="0">
                <a:latin typeface="Georgia" panose="02040502050405020303" pitchFamily="18" charset="0"/>
              </a:rPr>
              <a:t> </a:t>
            </a:r>
            <a:r>
              <a:rPr lang="cy-GB" dirty="0" err="1">
                <a:latin typeface="Georgia" panose="02040502050405020303" pitchFamily="18" charset="0"/>
              </a:rPr>
              <a:t>night</a:t>
            </a:r>
            <a:endParaRPr lang="cy-GB" dirty="0">
              <a:latin typeface="Georgia" panose="02040502050405020303" pitchFamily="18" charset="0"/>
            </a:endParaRPr>
          </a:p>
          <a:p>
            <a:pPr>
              <a:lnSpc>
                <a:spcPct val="170000"/>
              </a:lnSpc>
            </a:pPr>
            <a:r>
              <a:rPr lang="cy-GB" dirty="0" err="1">
                <a:latin typeface="Georgia" panose="02040502050405020303" pitchFamily="18" charset="0"/>
              </a:rPr>
              <a:t>Slane</a:t>
            </a:r>
            <a:r>
              <a:rPr lang="cy-GB" dirty="0">
                <a:latin typeface="Georgia" panose="02040502050405020303" pitchFamily="18" charset="0"/>
              </a:rPr>
              <a:t> </a:t>
            </a:r>
            <a:r>
              <a:rPr lang="cy-GB" dirty="0" err="1">
                <a:latin typeface="Georgia" panose="02040502050405020303" pitchFamily="18" charset="0"/>
              </a:rPr>
              <a:t>lhiat</a:t>
            </a:r>
            <a:r>
              <a:rPr lang="cy-GB" dirty="0">
                <a:latin typeface="Georgia" panose="02040502050405020303" pitchFamily="18" charset="0"/>
              </a:rPr>
              <a:t> (</a:t>
            </a:r>
            <a:r>
              <a:rPr lang="cy-GB" dirty="0" err="1">
                <a:latin typeface="Georgia" panose="02040502050405020303" pitchFamily="18" charset="0"/>
              </a:rPr>
              <a:t>sg</a:t>
            </a:r>
            <a:r>
              <a:rPr lang="cy-GB" dirty="0">
                <a:latin typeface="Georgia" panose="02040502050405020303" pitchFamily="18" charset="0"/>
              </a:rPr>
              <a:t>) / </a:t>
            </a:r>
            <a:r>
              <a:rPr lang="cy-GB" dirty="0" err="1">
                <a:latin typeface="Georgia" panose="02040502050405020303" pitchFamily="18" charset="0"/>
              </a:rPr>
              <a:t>Slane</a:t>
            </a:r>
            <a:r>
              <a:rPr lang="cy-GB" dirty="0">
                <a:latin typeface="Georgia" panose="02040502050405020303" pitchFamily="18" charset="0"/>
              </a:rPr>
              <a:t> </a:t>
            </a:r>
            <a:r>
              <a:rPr lang="cy-GB" dirty="0" err="1">
                <a:latin typeface="Georgia" panose="02040502050405020303" pitchFamily="18" charset="0"/>
              </a:rPr>
              <a:t>lhiu</a:t>
            </a:r>
            <a:r>
              <a:rPr lang="cy-GB" dirty="0">
                <a:latin typeface="Georgia" panose="02040502050405020303" pitchFamily="18" charset="0"/>
              </a:rPr>
              <a:t> (</a:t>
            </a:r>
            <a:r>
              <a:rPr lang="cy-GB" dirty="0" err="1">
                <a:latin typeface="Georgia" panose="02040502050405020303" pitchFamily="18" charset="0"/>
              </a:rPr>
              <a:t>pl</a:t>
            </a:r>
            <a:r>
              <a:rPr lang="cy-GB" dirty="0">
                <a:latin typeface="Georgia" panose="02040502050405020303" pitchFamily="18" charset="0"/>
              </a:rPr>
              <a:t>) = </a:t>
            </a:r>
            <a:r>
              <a:rPr lang="cy-GB" dirty="0" err="1">
                <a:latin typeface="Georgia" panose="02040502050405020303" pitchFamily="18" charset="0"/>
              </a:rPr>
              <a:t>Goodbye</a:t>
            </a:r>
            <a:endParaRPr lang="cy-GB" dirty="0">
              <a:latin typeface="Georgia" panose="02040502050405020303" pitchFamily="18" charset="0"/>
            </a:endParaRPr>
          </a:p>
          <a:p>
            <a:pPr>
              <a:lnSpc>
                <a:spcPct val="170000"/>
              </a:lnSpc>
            </a:pPr>
            <a:r>
              <a:rPr lang="cy-GB" dirty="0" err="1">
                <a:latin typeface="Georgia" panose="02040502050405020303" pitchFamily="18" charset="0"/>
              </a:rPr>
              <a:t>Hee’m</a:t>
            </a:r>
            <a:r>
              <a:rPr lang="cy-GB" dirty="0">
                <a:latin typeface="Georgia" panose="02040502050405020303" pitchFamily="18" charset="0"/>
              </a:rPr>
              <a:t> </a:t>
            </a:r>
            <a:r>
              <a:rPr lang="cy-GB" dirty="0" err="1">
                <a:latin typeface="Georgia" panose="02040502050405020303" pitchFamily="18" charset="0"/>
              </a:rPr>
              <a:t>oo</a:t>
            </a:r>
            <a:r>
              <a:rPr lang="cy-GB" dirty="0">
                <a:latin typeface="Georgia" panose="02040502050405020303" pitchFamily="18" charset="0"/>
              </a:rPr>
              <a:t> (</a:t>
            </a:r>
            <a:r>
              <a:rPr lang="cy-GB" dirty="0" err="1">
                <a:latin typeface="Georgia" panose="02040502050405020303" pitchFamily="18" charset="0"/>
              </a:rPr>
              <a:t>sg</a:t>
            </a:r>
            <a:r>
              <a:rPr lang="cy-GB" dirty="0">
                <a:latin typeface="Georgia" panose="02040502050405020303" pitchFamily="18" charset="0"/>
              </a:rPr>
              <a:t>) </a:t>
            </a:r>
            <a:r>
              <a:rPr lang="cy-GB" dirty="0" err="1">
                <a:latin typeface="Georgia" panose="02040502050405020303" pitchFamily="18" charset="0"/>
              </a:rPr>
              <a:t>Hee’m</a:t>
            </a:r>
            <a:r>
              <a:rPr lang="cy-GB" dirty="0">
                <a:latin typeface="Georgia" panose="02040502050405020303" pitchFamily="18" charset="0"/>
              </a:rPr>
              <a:t> </a:t>
            </a:r>
            <a:r>
              <a:rPr lang="cy-GB" dirty="0" err="1">
                <a:latin typeface="Georgia" panose="02040502050405020303" pitchFamily="18" charset="0"/>
              </a:rPr>
              <a:t>shiu</a:t>
            </a:r>
            <a:r>
              <a:rPr lang="cy-GB" dirty="0">
                <a:latin typeface="Georgia" panose="02040502050405020303" pitchFamily="18" charset="0"/>
              </a:rPr>
              <a:t> (</a:t>
            </a:r>
            <a:r>
              <a:rPr lang="cy-GB" dirty="0" err="1">
                <a:latin typeface="Georgia" panose="02040502050405020303" pitchFamily="18" charset="0"/>
              </a:rPr>
              <a:t>pl</a:t>
            </a:r>
            <a:r>
              <a:rPr lang="cy-GB" dirty="0">
                <a:latin typeface="Georgia" panose="02040502050405020303" pitchFamily="18" charset="0"/>
              </a:rPr>
              <a:t>) = </a:t>
            </a:r>
            <a:r>
              <a:rPr lang="cy-GB" dirty="0" err="1">
                <a:latin typeface="Georgia" panose="02040502050405020303" pitchFamily="18" charset="0"/>
              </a:rPr>
              <a:t>See</a:t>
            </a:r>
            <a:r>
              <a:rPr lang="cy-GB" dirty="0">
                <a:latin typeface="Georgia" panose="02040502050405020303" pitchFamily="18" charset="0"/>
              </a:rPr>
              <a:t> </a:t>
            </a:r>
            <a:r>
              <a:rPr lang="cy-GB" dirty="0" err="1">
                <a:latin typeface="Georgia" panose="02040502050405020303" pitchFamily="18" charset="0"/>
              </a:rPr>
              <a:t>you</a:t>
            </a:r>
            <a:endParaRPr lang="cy-GB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814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</TotalTime>
  <Words>963</Words>
  <Application>Microsoft Office PowerPoint</Application>
  <PresentationFormat>Widescreen</PresentationFormat>
  <Paragraphs>149</Paragraphs>
  <Slides>17</Slides>
  <Notes>3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Georgia</vt:lpstr>
      <vt:lpstr>Office Theme</vt:lpstr>
      <vt:lpstr>An Introduction to Manx (Gaelic)</vt:lpstr>
      <vt:lpstr>What is Manx?</vt:lpstr>
      <vt:lpstr>Where is it spoken?</vt:lpstr>
      <vt:lpstr>PowerPoint Presentation</vt:lpstr>
      <vt:lpstr>A brief history of Manx</vt:lpstr>
      <vt:lpstr>Comparison with other Gaelic languages</vt:lpstr>
      <vt:lpstr>Last Native Speakers</vt:lpstr>
      <vt:lpstr>Manx proverbs and sayings</vt:lpstr>
      <vt:lpstr>Bannaghtyn / Greetings</vt:lpstr>
      <vt:lpstr>Bannaghtyn / Greetings</vt:lpstr>
      <vt:lpstr>Getting to know people</vt:lpstr>
      <vt:lpstr>Getting to know people</vt:lpstr>
      <vt:lpstr>Language difficulties</vt:lpstr>
      <vt:lpstr>Being and doing</vt:lpstr>
      <vt:lpstr>Ceaghlaghyn / Mutations</vt:lpstr>
      <vt:lpstr>Kiangley / Links</vt:lpstr>
      <vt:lpstr>Gura mie eu 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to Manx (Gaelic)</dc:title>
  <dc:creator>Simon Ager</dc:creator>
  <cp:lastModifiedBy>Simon Ager</cp:lastModifiedBy>
  <cp:revision>150</cp:revision>
  <dcterms:created xsi:type="dcterms:W3CDTF">2016-02-22T11:12:06Z</dcterms:created>
  <dcterms:modified xsi:type="dcterms:W3CDTF">2016-05-07T12:31:29Z</dcterms:modified>
</cp:coreProperties>
</file>