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9" r:id="rId1"/>
  </p:sldMasterIdLst>
  <p:notesMasterIdLst>
    <p:notesMasterId r:id="rId36"/>
  </p:notesMasterIdLst>
  <p:sldIdLst>
    <p:sldId id="256" r:id="rId2"/>
    <p:sldId id="259" r:id="rId3"/>
    <p:sldId id="272" r:id="rId4"/>
    <p:sldId id="257" r:id="rId5"/>
    <p:sldId id="284" r:id="rId6"/>
    <p:sldId id="310" r:id="rId7"/>
    <p:sldId id="288" r:id="rId8"/>
    <p:sldId id="287" r:id="rId9"/>
    <p:sldId id="286" r:id="rId10"/>
    <p:sldId id="285" r:id="rId11"/>
    <p:sldId id="290" r:id="rId12"/>
    <p:sldId id="289" r:id="rId13"/>
    <p:sldId id="300" r:id="rId14"/>
    <p:sldId id="304" r:id="rId15"/>
    <p:sldId id="302" r:id="rId16"/>
    <p:sldId id="303" r:id="rId17"/>
    <p:sldId id="301" r:id="rId18"/>
    <p:sldId id="27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7" r:id="rId28"/>
    <p:sldId id="308" r:id="rId29"/>
    <p:sldId id="260" r:id="rId30"/>
    <p:sldId id="281" r:id="rId31"/>
    <p:sldId id="305" r:id="rId32"/>
    <p:sldId id="306" r:id="rId33"/>
    <p:sldId id="309" r:id="rId34"/>
    <p:sldId id="311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ECFF"/>
    <a:srgbClr val="CD142A"/>
    <a:srgbClr val="C00000"/>
    <a:srgbClr val="FF1428"/>
    <a:srgbClr val="F7DB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85" d="100"/>
          <a:sy n="85" d="100"/>
        </p:scale>
        <p:origin x="76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3905D-ADA4-4CA4-83EA-D7AC5E63C02C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B3863-2478-425B-AF7B-A07EC0CD4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949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3863-2478-425B-AF7B-A07EC0CD42EF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898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EBD5903-80A2-4B42-A4EF-7F0E3E82566F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33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380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BD5903-80A2-4B42-A4EF-7F0E3E82566F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676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BD5903-80A2-4B42-A4EF-7F0E3E82566F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7566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BD5903-80A2-4B42-A4EF-7F0E3E82566F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9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520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497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304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BD5903-80A2-4B42-A4EF-7F0E3E82566F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40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176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BD5903-80A2-4B42-A4EF-7F0E3E82566F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329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764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31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08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330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145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5903-80A2-4B42-A4EF-7F0E3E82566F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184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D5903-80A2-4B42-A4EF-7F0E3E82566F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DEF7A-BFB3-457F-940E-4EB730758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291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50" r:id="rId1"/>
    <p:sldLayoutId id="2147484251" r:id="rId2"/>
    <p:sldLayoutId id="2147484252" r:id="rId3"/>
    <p:sldLayoutId id="2147484253" r:id="rId4"/>
    <p:sldLayoutId id="2147484254" r:id="rId5"/>
    <p:sldLayoutId id="2147484255" r:id="rId6"/>
    <p:sldLayoutId id="2147484256" r:id="rId7"/>
    <p:sldLayoutId id="2147484257" r:id="rId8"/>
    <p:sldLayoutId id="2147484258" r:id="rId9"/>
    <p:sldLayoutId id="2147484259" r:id="rId10"/>
    <p:sldLayoutId id="2147484260" r:id="rId11"/>
    <p:sldLayoutId id="2147484261" r:id="rId12"/>
    <p:sldLayoutId id="2147484262" r:id="rId13"/>
    <p:sldLayoutId id="2147484263" r:id="rId14"/>
    <p:sldLayoutId id="2147484264" r:id="rId15"/>
    <p:sldLayoutId id="2147484265" r:id="rId16"/>
    <p:sldLayoutId id="214748426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oudline.org/LinguisticArchaeology.html" TargetMode="External"/><Relationship Id="rId2" Type="http://schemas.openxmlformats.org/officeDocument/2006/relationships/hyperlink" Target="https://www.pitt.edu/~votruba/qsonhist/bearetymologyslovakenglishwelsh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rases.org.uk/meanings/minced-oath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thehistoryofenglish.com/issues_new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oughtco.com/nonce-word-term-1691432" TargetMode="External"/><Relationship Id="rId2" Type="http://schemas.openxmlformats.org/officeDocument/2006/relationships/hyperlink" Target="http://thehistoryofenglish.com/issues_new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tionary.org/wiki/Reconstruction:Proto-Indo-European/dn%CC%A5%C7%B5%CA%B0w%C3%A9h%E2%82%82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tionary.org/wiki/Reconstruction:Proto-Indo-European/dn%CC%A5%C7%B5%CA%B0w%C3%A9h%E2%82%82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tionary.org/wiki/Reconstruction:Proto-Celtic/tang%CA%B7%C4%81ss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tionary.org/wiki/speech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tionary.org/wiki/speak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tionary.org/wiki/nice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tionary.org/wiki/debt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English-language_spelling_refor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tionary.org/wiki/hodie#Latin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tionary.org/wiki/hodie#Latin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oxforddictionaries.com/definition/gramma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rriam-webster.com/dictionary/word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/Unfolding-Language-Evolutionary-Mankinds-Invention/dp/080508012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atindictionary.wikidot.com/verb:amare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tionary.org/wiki/gonna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ed.ted.com/lessons/a-brief-history-of-plural-word-s-john-mcwhorter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mniglot.com/blog" TargetMode="External"/><Relationship Id="rId2" Type="http://schemas.openxmlformats.org/officeDocument/2006/relationships/hyperlink" Target="http://www.omniglot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omniglot.com/deconlang.pptx" TargetMode="External"/><Relationship Id="rId4" Type="http://schemas.openxmlformats.org/officeDocument/2006/relationships/hyperlink" Target="mailto:simon@omniglot.com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Babbli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Babbli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715207"/>
            <a:ext cx="9448800" cy="819987"/>
          </a:xfrm>
        </p:spPr>
        <p:txBody>
          <a:bodyPr>
            <a:normAutofit/>
          </a:bodyPr>
          <a:lstStyle/>
          <a:p>
            <a:r>
              <a:rPr lang="en-GB" sz="4800" dirty="0"/>
              <a:t>Deconstructing Language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734526"/>
          </a:xfrm>
        </p:spPr>
        <p:txBody>
          <a:bodyPr>
            <a:normAutofit/>
          </a:bodyPr>
          <a:lstStyle/>
          <a:p>
            <a:r>
              <a:rPr lang="en-GB" sz="2800" dirty="0"/>
              <a:t>by Simon Ager</a:t>
            </a:r>
          </a:p>
        </p:txBody>
      </p:sp>
    </p:spTree>
    <p:extLst>
      <p:ext uri="{BB962C8B-B14F-4D97-AF65-F5344CB8AC3E}">
        <p14:creationId xmlns:p14="http://schemas.microsoft.com/office/powerpoint/2010/main" val="1038072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b="1" dirty="0"/>
              <a:t>Where do words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4321" y="2885228"/>
            <a:ext cx="4432821" cy="1348875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GB" sz="5400" b="1" dirty="0">
                <a:solidFill>
                  <a:srgbClr val="FFFF00"/>
                </a:solidFill>
              </a:rPr>
              <a:t>Eponyms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46A693E-8A61-4507-BAD8-132E97A02F85}"/>
              </a:ext>
            </a:extLst>
          </p:cNvPr>
          <p:cNvSpPr txBox="1">
            <a:spLocks/>
          </p:cNvSpPr>
          <p:nvPr/>
        </p:nvSpPr>
        <p:spPr>
          <a:xfrm>
            <a:off x="747037" y="2120121"/>
            <a:ext cx="320914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4000" dirty="0"/>
              <a:t>America</a:t>
            </a:r>
            <a:endParaRPr lang="en-GB" sz="36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3A6AC3-89E4-44BF-AC92-5F3916E607E1}"/>
              </a:ext>
            </a:extLst>
          </p:cNvPr>
          <p:cNvSpPr txBox="1">
            <a:spLocks/>
          </p:cNvSpPr>
          <p:nvPr/>
        </p:nvSpPr>
        <p:spPr>
          <a:xfrm>
            <a:off x="111968" y="4199457"/>
            <a:ext cx="320914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4000" dirty="0"/>
              <a:t>Jurassic</a:t>
            </a:r>
            <a:endParaRPr lang="en-GB" sz="36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E20E3DA-C0CD-4D93-ADE8-69B78A8C921F}"/>
              </a:ext>
            </a:extLst>
          </p:cNvPr>
          <p:cNvSpPr txBox="1">
            <a:spLocks/>
          </p:cNvSpPr>
          <p:nvPr/>
        </p:nvSpPr>
        <p:spPr>
          <a:xfrm>
            <a:off x="2393465" y="5168826"/>
            <a:ext cx="1967956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4000" dirty="0"/>
              <a:t>coach</a:t>
            </a:r>
            <a:endParaRPr lang="en-GB" sz="360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316BF1F-CC07-4630-AD50-9C20D6219755}"/>
              </a:ext>
            </a:extLst>
          </p:cNvPr>
          <p:cNvSpPr txBox="1">
            <a:spLocks/>
          </p:cNvSpPr>
          <p:nvPr/>
        </p:nvSpPr>
        <p:spPr>
          <a:xfrm>
            <a:off x="4954007" y="4581665"/>
            <a:ext cx="231856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4000" dirty="0"/>
              <a:t>Arctic</a:t>
            </a:r>
            <a:endParaRPr lang="en-GB" sz="360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CFFE60F-17C9-49E9-BD3F-D63B240323BD}"/>
              </a:ext>
            </a:extLst>
          </p:cNvPr>
          <p:cNvSpPr txBox="1">
            <a:spLocks/>
          </p:cNvSpPr>
          <p:nvPr/>
        </p:nvSpPr>
        <p:spPr>
          <a:xfrm>
            <a:off x="8993073" y="3692302"/>
            <a:ext cx="320914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4000" dirty="0"/>
              <a:t>Europe</a:t>
            </a:r>
            <a:endParaRPr lang="en-GB" sz="360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9096681-28AC-48FE-BD54-6C52667DFDC7}"/>
              </a:ext>
            </a:extLst>
          </p:cNvPr>
          <p:cNvSpPr txBox="1">
            <a:spLocks/>
          </p:cNvSpPr>
          <p:nvPr/>
        </p:nvSpPr>
        <p:spPr>
          <a:xfrm>
            <a:off x="7636470" y="4883501"/>
            <a:ext cx="2162065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4000" dirty="0"/>
              <a:t>jovial</a:t>
            </a:r>
            <a:endParaRPr lang="en-GB" sz="3600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CE6855-F7FA-4730-9BBA-50A8EB9F0B90}"/>
              </a:ext>
            </a:extLst>
          </p:cNvPr>
          <p:cNvSpPr txBox="1">
            <a:spLocks/>
          </p:cNvSpPr>
          <p:nvPr/>
        </p:nvSpPr>
        <p:spPr>
          <a:xfrm>
            <a:off x="6894841" y="2028888"/>
            <a:ext cx="320914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4000" dirty="0"/>
              <a:t>decibel</a:t>
            </a:r>
            <a:endParaRPr lang="en-GB" sz="360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513A6FB7-6E8A-41B8-A4C5-BE358DE484E0}"/>
              </a:ext>
            </a:extLst>
          </p:cNvPr>
          <p:cNvSpPr txBox="1">
            <a:spLocks/>
          </p:cNvSpPr>
          <p:nvPr/>
        </p:nvSpPr>
        <p:spPr>
          <a:xfrm>
            <a:off x="4297680" y="2005297"/>
            <a:ext cx="2475757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4000" dirty="0"/>
              <a:t>hertz</a:t>
            </a:r>
            <a:endParaRPr lang="en-GB" sz="3600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6799EFF4-D7BA-47A7-BEDF-83DC38ED18CF}"/>
              </a:ext>
            </a:extLst>
          </p:cNvPr>
          <p:cNvSpPr txBox="1">
            <a:spLocks/>
          </p:cNvSpPr>
          <p:nvPr/>
        </p:nvSpPr>
        <p:spPr>
          <a:xfrm>
            <a:off x="425509" y="3090566"/>
            <a:ext cx="320914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4000" dirty="0"/>
              <a:t>hoover</a:t>
            </a:r>
            <a:endParaRPr lang="en-GB" sz="3600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6EF9BA29-3228-4C0E-A59E-5ED67A56CC1B}"/>
              </a:ext>
            </a:extLst>
          </p:cNvPr>
          <p:cNvSpPr txBox="1">
            <a:spLocks/>
          </p:cNvSpPr>
          <p:nvPr/>
        </p:nvSpPr>
        <p:spPr>
          <a:xfrm>
            <a:off x="7769395" y="2831056"/>
            <a:ext cx="320914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4000" dirty="0"/>
              <a:t>aspirin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564919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b="1" dirty="0"/>
              <a:t>Where do words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5287" y="3061678"/>
            <a:ext cx="6701426" cy="1441245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GB" sz="4800" b="1" dirty="0">
                <a:solidFill>
                  <a:srgbClr val="FFFF00"/>
                </a:solidFill>
              </a:rPr>
              <a:t>Proprietary</a:t>
            </a:r>
            <a:r>
              <a:rPr lang="en-GB" sz="5400" b="1" dirty="0">
                <a:solidFill>
                  <a:srgbClr val="FFFF00"/>
                </a:solidFill>
              </a:rPr>
              <a:t> </a:t>
            </a:r>
            <a:r>
              <a:rPr lang="en-GB" sz="4800" b="1" dirty="0">
                <a:solidFill>
                  <a:srgbClr val="FFFF00"/>
                </a:solidFill>
              </a:rPr>
              <a:t>Eponyms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46A693E-8A61-4507-BAD8-132E97A02F85}"/>
              </a:ext>
            </a:extLst>
          </p:cNvPr>
          <p:cNvSpPr txBox="1">
            <a:spLocks/>
          </p:cNvSpPr>
          <p:nvPr/>
        </p:nvSpPr>
        <p:spPr>
          <a:xfrm>
            <a:off x="1198015" y="2372630"/>
            <a:ext cx="2268687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hoover</a:t>
            </a:r>
            <a:endParaRPr lang="en-GB" sz="36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3A6AC3-89E4-44BF-AC92-5F3916E607E1}"/>
              </a:ext>
            </a:extLst>
          </p:cNvPr>
          <p:cNvSpPr txBox="1">
            <a:spLocks/>
          </p:cNvSpPr>
          <p:nvPr/>
        </p:nvSpPr>
        <p:spPr>
          <a:xfrm>
            <a:off x="8343749" y="2168140"/>
            <a:ext cx="2848836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kleenex</a:t>
            </a:r>
            <a:endParaRPr lang="en-GB" sz="36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E20E3DA-C0CD-4D93-ADE8-69B78A8C921F}"/>
              </a:ext>
            </a:extLst>
          </p:cNvPr>
          <p:cNvSpPr txBox="1">
            <a:spLocks/>
          </p:cNvSpPr>
          <p:nvPr/>
        </p:nvSpPr>
        <p:spPr>
          <a:xfrm>
            <a:off x="4744304" y="4502923"/>
            <a:ext cx="2947976" cy="8948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trampoline</a:t>
            </a:r>
            <a:endParaRPr lang="en-GB" sz="360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CFFE60F-17C9-49E9-BD3F-D63B240323BD}"/>
              </a:ext>
            </a:extLst>
          </p:cNvPr>
          <p:cNvSpPr txBox="1">
            <a:spLocks/>
          </p:cNvSpPr>
          <p:nvPr/>
        </p:nvSpPr>
        <p:spPr>
          <a:xfrm>
            <a:off x="6542104" y="5593411"/>
            <a:ext cx="3057008" cy="8557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adrenaline</a:t>
            </a:r>
            <a:endParaRPr lang="en-GB" sz="4000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CE6855-F7FA-4730-9BBA-50A8EB9F0B90}"/>
              </a:ext>
            </a:extLst>
          </p:cNvPr>
          <p:cNvSpPr txBox="1">
            <a:spLocks/>
          </p:cNvSpPr>
          <p:nvPr/>
        </p:nvSpPr>
        <p:spPr>
          <a:xfrm>
            <a:off x="4740599" y="2141995"/>
            <a:ext cx="2268688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4000" dirty="0" err="1"/>
              <a:t>jell-o</a:t>
            </a:r>
            <a:endParaRPr lang="en-GB" sz="360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513A6FB7-6E8A-41B8-A4C5-BE358DE484E0}"/>
              </a:ext>
            </a:extLst>
          </p:cNvPr>
          <p:cNvSpPr txBox="1">
            <a:spLocks/>
          </p:cNvSpPr>
          <p:nvPr/>
        </p:nvSpPr>
        <p:spPr>
          <a:xfrm>
            <a:off x="8879802" y="4631173"/>
            <a:ext cx="2312783" cy="874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frisbee</a:t>
            </a:r>
            <a:endParaRPr lang="en-GB" sz="2400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6799EFF4-D7BA-47A7-BEDF-83DC38ED18CF}"/>
              </a:ext>
            </a:extLst>
          </p:cNvPr>
          <p:cNvSpPr txBox="1">
            <a:spLocks/>
          </p:cNvSpPr>
          <p:nvPr/>
        </p:nvSpPr>
        <p:spPr>
          <a:xfrm>
            <a:off x="649505" y="4868693"/>
            <a:ext cx="2657856" cy="75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sellotape</a:t>
            </a:r>
            <a:endParaRPr lang="en-GB" sz="2800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CB18F71-36A1-4565-A00A-63E937675869}"/>
              </a:ext>
            </a:extLst>
          </p:cNvPr>
          <p:cNvSpPr txBox="1">
            <a:spLocks/>
          </p:cNvSpPr>
          <p:nvPr/>
        </p:nvSpPr>
        <p:spPr>
          <a:xfrm>
            <a:off x="370242" y="3582048"/>
            <a:ext cx="2375045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thermos</a:t>
            </a:r>
            <a:endParaRPr lang="en-GB" sz="3600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A02049A-1E50-4281-A470-F6B594145B73}"/>
              </a:ext>
            </a:extLst>
          </p:cNvPr>
          <p:cNvSpPr txBox="1">
            <a:spLocks/>
          </p:cNvSpPr>
          <p:nvPr/>
        </p:nvSpPr>
        <p:spPr>
          <a:xfrm>
            <a:off x="9599112" y="3561374"/>
            <a:ext cx="2312783" cy="874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asprin</a:t>
            </a:r>
            <a:endParaRPr lang="en-GB" sz="240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59762C0-55E1-4700-81A3-1B695098E7AB}"/>
              </a:ext>
            </a:extLst>
          </p:cNvPr>
          <p:cNvSpPr txBox="1">
            <a:spLocks/>
          </p:cNvSpPr>
          <p:nvPr/>
        </p:nvSpPr>
        <p:spPr>
          <a:xfrm>
            <a:off x="2817935" y="5620389"/>
            <a:ext cx="3057008" cy="8557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rollerblade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172499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b="1" dirty="0"/>
              <a:t>Where do words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5402" y="3142304"/>
            <a:ext cx="3783302" cy="1441245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GB" sz="5400" b="1" dirty="0">
                <a:solidFill>
                  <a:srgbClr val="FFFF00"/>
                </a:solidFill>
              </a:rPr>
              <a:t>Acronyms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46A693E-8A61-4507-BAD8-132E97A02F85}"/>
              </a:ext>
            </a:extLst>
          </p:cNvPr>
          <p:cNvSpPr txBox="1">
            <a:spLocks/>
          </p:cNvSpPr>
          <p:nvPr/>
        </p:nvSpPr>
        <p:spPr>
          <a:xfrm>
            <a:off x="1198015" y="2372630"/>
            <a:ext cx="2268687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radar</a:t>
            </a:r>
            <a:endParaRPr lang="en-GB" sz="36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3A6AC3-89E4-44BF-AC92-5F3916E607E1}"/>
              </a:ext>
            </a:extLst>
          </p:cNvPr>
          <p:cNvSpPr txBox="1">
            <a:spLocks/>
          </p:cNvSpPr>
          <p:nvPr/>
        </p:nvSpPr>
        <p:spPr>
          <a:xfrm>
            <a:off x="8125325" y="2265351"/>
            <a:ext cx="320914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UNICEF</a:t>
            </a:r>
            <a:endParaRPr lang="en-GB" sz="36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E20E3DA-C0CD-4D93-ADE8-69B78A8C921F}"/>
              </a:ext>
            </a:extLst>
          </p:cNvPr>
          <p:cNvSpPr txBox="1">
            <a:spLocks/>
          </p:cNvSpPr>
          <p:nvPr/>
        </p:nvSpPr>
        <p:spPr>
          <a:xfrm>
            <a:off x="3719685" y="5218144"/>
            <a:ext cx="2152367" cy="8948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NASA</a:t>
            </a:r>
            <a:endParaRPr lang="en-GB" sz="360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CFFE60F-17C9-49E9-BD3F-D63B240323BD}"/>
              </a:ext>
            </a:extLst>
          </p:cNvPr>
          <p:cNvSpPr txBox="1">
            <a:spLocks/>
          </p:cNvSpPr>
          <p:nvPr/>
        </p:nvSpPr>
        <p:spPr>
          <a:xfrm>
            <a:off x="8701786" y="4481850"/>
            <a:ext cx="2389106" cy="8557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POTUS</a:t>
            </a:r>
            <a:endParaRPr lang="en-GB" sz="4000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CE6855-F7FA-4730-9BBA-50A8EB9F0B90}"/>
              </a:ext>
            </a:extLst>
          </p:cNvPr>
          <p:cNvSpPr txBox="1">
            <a:spLocks/>
          </p:cNvSpPr>
          <p:nvPr/>
        </p:nvSpPr>
        <p:spPr>
          <a:xfrm>
            <a:off x="4568511" y="2120120"/>
            <a:ext cx="2780420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4000" dirty="0"/>
              <a:t>scuba</a:t>
            </a:r>
            <a:endParaRPr lang="en-GB" sz="360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513A6FB7-6E8A-41B8-A4C5-BE358DE484E0}"/>
              </a:ext>
            </a:extLst>
          </p:cNvPr>
          <p:cNvSpPr txBox="1">
            <a:spLocks/>
          </p:cNvSpPr>
          <p:nvPr/>
        </p:nvSpPr>
        <p:spPr>
          <a:xfrm>
            <a:off x="9278950" y="3363985"/>
            <a:ext cx="2389106" cy="874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WHO</a:t>
            </a:r>
            <a:endParaRPr lang="en-GB" sz="2400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6799EFF4-D7BA-47A7-BEDF-83DC38ED18CF}"/>
              </a:ext>
            </a:extLst>
          </p:cNvPr>
          <p:cNvSpPr txBox="1">
            <a:spLocks/>
          </p:cNvSpPr>
          <p:nvPr/>
        </p:nvSpPr>
        <p:spPr>
          <a:xfrm>
            <a:off x="895623" y="3531477"/>
            <a:ext cx="1436734" cy="75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laser</a:t>
            </a:r>
            <a:endParaRPr lang="en-GB" sz="2800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CB18F71-36A1-4565-A00A-63E937675869}"/>
              </a:ext>
            </a:extLst>
          </p:cNvPr>
          <p:cNvSpPr txBox="1">
            <a:spLocks/>
          </p:cNvSpPr>
          <p:nvPr/>
        </p:nvSpPr>
        <p:spPr>
          <a:xfrm>
            <a:off x="1028815" y="4606931"/>
            <a:ext cx="2375045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Pakistan</a:t>
            </a:r>
            <a:endParaRPr lang="en-GB" sz="360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27A696C-174F-475D-9CB6-261044050636}"/>
              </a:ext>
            </a:extLst>
          </p:cNvPr>
          <p:cNvSpPr txBox="1">
            <a:spLocks/>
          </p:cNvSpPr>
          <p:nvPr/>
        </p:nvSpPr>
        <p:spPr>
          <a:xfrm>
            <a:off x="6319950" y="5218144"/>
            <a:ext cx="2152367" cy="8948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TriBeCa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733124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b="1" dirty="0"/>
              <a:t>Where do words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8833" y="3213631"/>
            <a:ext cx="6182319" cy="1143604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GB" sz="5400" b="1" dirty="0">
                <a:solidFill>
                  <a:srgbClr val="FFFF00"/>
                </a:solidFill>
              </a:rPr>
              <a:t>Taboo avoidance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CE6855-F7FA-4730-9BBA-50A8EB9F0B90}"/>
              </a:ext>
            </a:extLst>
          </p:cNvPr>
          <p:cNvSpPr txBox="1">
            <a:spLocks/>
          </p:cNvSpPr>
          <p:nvPr/>
        </p:nvSpPr>
        <p:spPr>
          <a:xfrm>
            <a:off x="4912421" y="2154144"/>
            <a:ext cx="1751439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4000" dirty="0"/>
              <a:t>wolf</a:t>
            </a:r>
            <a:endParaRPr lang="en-GB" sz="360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513A6FB7-6E8A-41B8-A4C5-BE358DE484E0}"/>
              </a:ext>
            </a:extLst>
          </p:cNvPr>
          <p:cNvSpPr txBox="1">
            <a:spLocks/>
          </p:cNvSpPr>
          <p:nvPr/>
        </p:nvSpPr>
        <p:spPr>
          <a:xfrm>
            <a:off x="7949161" y="2232781"/>
            <a:ext cx="2470953" cy="874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ga-IE" sz="4000" dirty="0"/>
              <a:t>mac tíre</a:t>
            </a:r>
            <a:endParaRPr lang="en-GB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101E0B-86BE-4333-86CB-52922F699708}"/>
              </a:ext>
            </a:extLst>
          </p:cNvPr>
          <p:cNvSpPr txBox="1"/>
          <p:nvPr/>
        </p:nvSpPr>
        <p:spPr>
          <a:xfrm>
            <a:off x="4317424" y="6220901"/>
            <a:ext cx="781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/>
              <a:t>Source: </a:t>
            </a:r>
            <a:r>
              <a:rPr lang="en-GB" sz="2400" i="1" dirty="0">
                <a:hlinkClick r:id="rId2"/>
              </a:rPr>
              <a:t>The word for “bear”</a:t>
            </a:r>
            <a:r>
              <a:rPr lang="en-GB" sz="2400" i="1" dirty="0"/>
              <a:t>, </a:t>
            </a:r>
            <a:r>
              <a:rPr lang="en-GB" sz="2400" i="1" dirty="0" err="1">
                <a:hlinkClick r:id="rId3"/>
              </a:rPr>
              <a:t>Linguistc</a:t>
            </a:r>
            <a:r>
              <a:rPr lang="en-GB" sz="2400" i="1" dirty="0">
                <a:hlinkClick r:id="rId3"/>
              </a:rPr>
              <a:t> Archaeology</a:t>
            </a:r>
            <a:endParaRPr lang="en-GB" sz="2400" i="1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4F982254-3F5D-4DB0-9CF6-D7042CADC4D2}"/>
              </a:ext>
            </a:extLst>
          </p:cNvPr>
          <p:cNvSpPr txBox="1">
            <a:spLocks/>
          </p:cNvSpPr>
          <p:nvPr/>
        </p:nvSpPr>
        <p:spPr>
          <a:xfrm>
            <a:off x="1156167" y="2244718"/>
            <a:ext cx="2470953" cy="874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bear</a:t>
            </a:r>
            <a:endParaRPr lang="en-GB" sz="2400" dirty="0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9F7384EE-5372-46E7-85C0-DCC2E3529396}"/>
              </a:ext>
            </a:extLst>
          </p:cNvPr>
          <p:cNvSpPr txBox="1">
            <a:spLocks/>
          </p:cNvSpPr>
          <p:nvPr/>
        </p:nvSpPr>
        <p:spPr>
          <a:xfrm>
            <a:off x="4912421" y="4307062"/>
            <a:ext cx="5675414" cy="11436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4000" dirty="0"/>
              <a:t>медведь</a:t>
            </a:r>
            <a:r>
              <a:rPr lang="en-GB" sz="4000" dirty="0"/>
              <a:t>  </a:t>
            </a:r>
            <a:r>
              <a:rPr lang="en-GB" sz="4000" dirty="0" err="1"/>
              <a:t>medvěd</a:t>
            </a:r>
            <a:endParaRPr lang="en-GB" sz="4000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5D2453F5-2BA4-470B-8C4B-7ABF961FCED9}"/>
              </a:ext>
            </a:extLst>
          </p:cNvPr>
          <p:cNvSpPr txBox="1">
            <a:spLocks/>
          </p:cNvSpPr>
          <p:nvPr/>
        </p:nvSpPr>
        <p:spPr>
          <a:xfrm>
            <a:off x="638210" y="3096499"/>
            <a:ext cx="3604630" cy="29168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y-GB" sz="4000" dirty="0"/>
              <a:t>lācis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y-GB" sz="4000" dirty="0"/>
              <a:t>   lokys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y-GB" sz="4000" dirty="0"/>
              <a:t>          </a:t>
            </a:r>
            <a:r>
              <a:rPr lang="el-GR" sz="4000" dirty="0"/>
              <a:t>άρκτος</a:t>
            </a:r>
            <a:endParaRPr lang="en-GB" sz="40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8FA49E2-A5FD-49B9-A03C-845D100A46E5}"/>
              </a:ext>
            </a:extLst>
          </p:cNvPr>
          <p:cNvSpPr txBox="1">
            <a:spLocks/>
          </p:cNvSpPr>
          <p:nvPr/>
        </p:nvSpPr>
        <p:spPr>
          <a:xfrm>
            <a:off x="9544394" y="3346704"/>
            <a:ext cx="1751439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4000" dirty="0" err="1"/>
              <a:t>lupo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957216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b="1" dirty="0"/>
              <a:t>Where do words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5351" y="3166092"/>
            <a:ext cx="6230401" cy="1143604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GB" sz="5400" b="1" dirty="0">
                <a:solidFill>
                  <a:srgbClr val="FFFF00"/>
                </a:solidFill>
              </a:rPr>
              <a:t>Minced oaths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46A693E-8A61-4507-BAD8-132E97A02F85}"/>
              </a:ext>
            </a:extLst>
          </p:cNvPr>
          <p:cNvSpPr txBox="1">
            <a:spLocks/>
          </p:cNvSpPr>
          <p:nvPr/>
        </p:nvSpPr>
        <p:spPr>
          <a:xfrm>
            <a:off x="1496944" y="2194202"/>
            <a:ext cx="2268687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gosh</a:t>
            </a:r>
            <a:endParaRPr lang="en-GB" sz="36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3A6AC3-89E4-44BF-AC92-5F3916E607E1}"/>
              </a:ext>
            </a:extLst>
          </p:cNvPr>
          <p:cNvSpPr txBox="1">
            <a:spLocks/>
          </p:cNvSpPr>
          <p:nvPr/>
        </p:nvSpPr>
        <p:spPr>
          <a:xfrm>
            <a:off x="6990219" y="1984887"/>
            <a:ext cx="2135782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crikey</a:t>
            </a:r>
            <a:endParaRPr lang="en-GB" sz="36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E20E3DA-C0CD-4D93-ADE8-69B78A8C921F}"/>
              </a:ext>
            </a:extLst>
          </p:cNvPr>
          <p:cNvSpPr txBox="1">
            <a:spLocks/>
          </p:cNvSpPr>
          <p:nvPr/>
        </p:nvSpPr>
        <p:spPr>
          <a:xfrm>
            <a:off x="6769895" y="5289964"/>
            <a:ext cx="2910840" cy="8948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sacré bleu</a:t>
            </a:r>
            <a:endParaRPr lang="en-GB" sz="360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CFFE60F-17C9-49E9-BD3F-D63B240323BD}"/>
              </a:ext>
            </a:extLst>
          </p:cNvPr>
          <p:cNvSpPr txBox="1">
            <a:spLocks/>
          </p:cNvSpPr>
          <p:nvPr/>
        </p:nvSpPr>
        <p:spPr>
          <a:xfrm>
            <a:off x="2895600" y="4383368"/>
            <a:ext cx="2910840" cy="8557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dagnabbit</a:t>
            </a:r>
            <a:endParaRPr lang="en-GB" sz="4000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CE6855-F7FA-4730-9BBA-50A8EB9F0B90}"/>
              </a:ext>
            </a:extLst>
          </p:cNvPr>
          <p:cNvSpPr txBox="1">
            <a:spLocks/>
          </p:cNvSpPr>
          <p:nvPr/>
        </p:nvSpPr>
        <p:spPr>
          <a:xfrm>
            <a:off x="3551320" y="2102835"/>
            <a:ext cx="1751439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4000" dirty="0"/>
              <a:t>heck</a:t>
            </a:r>
            <a:endParaRPr lang="en-GB" sz="360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513A6FB7-6E8A-41B8-A4C5-BE358DE484E0}"/>
              </a:ext>
            </a:extLst>
          </p:cNvPr>
          <p:cNvSpPr txBox="1">
            <a:spLocks/>
          </p:cNvSpPr>
          <p:nvPr/>
        </p:nvSpPr>
        <p:spPr>
          <a:xfrm>
            <a:off x="9035247" y="2372630"/>
            <a:ext cx="2470953" cy="874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crivvens</a:t>
            </a:r>
            <a:endParaRPr lang="en-GB" sz="2400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6799EFF4-D7BA-47A7-BEDF-83DC38ED18CF}"/>
              </a:ext>
            </a:extLst>
          </p:cNvPr>
          <p:cNvSpPr txBox="1">
            <a:spLocks/>
          </p:cNvSpPr>
          <p:nvPr/>
        </p:nvSpPr>
        <p:spPr>
          <a:xfrm>
            <a:off x="9529792" y="3323916"/>
            <a:ext cx="2202968" cy="75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blimey</a:t>
            </a:r>
            <a:endParaRPr lang="en-GB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101E0B-86BE-4333-86CB-52922F699708}"/>
              </a:ext>
            </a:extLst>
          </p:cNvPr>
          <p:cNvSpPr txBox="1"/>
          <p:nvPr/>
        </p:nvSpPr>
        <p:spPr>
          <a:xfrm>
            <a:off x="7692851" y="6289388"/>
            <a:ext cx="3975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/>
              <a:t>Source: </a:t>
            </a:r>
            <a:r>
              <a:rPr lang="en-GB" sz="2400" i="1" dirty="0">
                <a:hlinkClick r:id="rId2"/>
              </a:rPr>
              <a:t>The Phrase Finder</a:t>
            </a:r>
            <a:endParaRPr lang="en-GB" sz="2400" i="1" dirty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BDE1A44F-DCFD-461F-B7B6-4D00710AC83E}"/>
              </a:ext>
            </a:extLst>
          </p:cNvPr>
          <p:cNvSpPr txBox="1">
            <a:spLocks/>
          </p:cNvSpPr>
          <p:nvPr/>
        </p:nvSpPr>
        <p:spPr>
          <a:xfrm>
            <a:off x="9126001" y="4323340"/>
            <a:ext cx="2558795" cy="75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begorrah</a:t>
            </a:r>
            <a:endParaRPr lang="en-GB" sz="2800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4F982254-3F5D-4DB0-9CF6-D7042CADC4D2}"/>
              </a:ext>
            </a:extLst>
          </p:cNvPr>
          <p:cNvSpPr txBox="1">
            <a:spLocks/>
          </p:cNvSpPr>
          <p:nvPr/>
        </p:nvSpPr>
        <p:spPr>
          <a:xfrm>
            <a:off x="459240" y="2991900"/>
            <a:ext cx="2046620" cy="874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jeez</a:t>
            </a:r>
            <a:endParaRPr lang="en-GB" sz="2400" dirty="0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9F7384EE-5372-46E7-85C0-DCC2E3529396}"/>
              </a:ext>
            </a:extLst>
          </p:cNvPr>
          <p:cNvSpPr txBox="1">
            <a:spLocks/>
          </p:cNvSpPr>
          <p:nvPr/>
        </p:nvSpPr>
        <p:spPr>
          <a:xfrm>
            <a:off x="785652" y="4024753"/>
            <a:ext cx="1788099" cy="874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gee</a:t>
            </a:r>
            <a:endParaRPr lang="en-GB" sz="2400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5D2453F5-2BA4-470B-8C4B-7ABF961FCED9}"/>
              </a:ext>
            </a:extLst>
          </p:cNvPr>
          <p:cNvSpPr txBox="1">
            <a:spLocks/>
          </p:cNvSpPr>
          <p:nvPr/>
        </p:nvSpPr>
        <p:spPr>
          <a:xfrm>
            <a:off x="785652" y="5019318"/>
            <a:ext cx="2223639" cy="874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drat</a:t>
            </a:r>
            <a:endParaRPr lang="en-GB" sz="240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426F815-D8D4-45A2-8F01-092795833FC9}"/>
              </a:ext>
            </a:extLst>
          </p:cNvPr>
          <p:cNvSpPr txBox="1">
            <a:spLocks/>
          </p:cNvSpPr>
          <p:nvPr/>
        </p:nvSpPr>
        <p:spPr>
          <a:xfrm>
            <a:off x="3009291" y="5467239"/>
            <a:ext cx="2910840" cy="874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farckle(d)</a:t>
            </a:r>
            <a:endParaRPr lang="en-GB" sz="240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F600AD3F-0023-469A-8E31-FC31FFD7C12B}"/>
              </a:ext>
            </a:extLst>
          </p:cNvPr>
          <p:cNvSpPr txBox="1">
            <a:spLocks/>
          </p:cNvSpPr>
          <p:nvPr/>
        </p:nvSpPr>
        <p:spPr>
          <a:xfrm>
            <a:off x="6124407" y="4335356"/>
            <a:ext cx="2910840" cy="8557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doggone</a:t>
            </a:r>
            <a:endParaRPr lang="en-GB" sz="4000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B4C8B77-6D7C-4C99-835A-E5319E6A523A}"/>
              </a:ext>
            </a:extLst>
          </p:cNvPr>
          <p:cNvSpPr txBox="1">
            <a:spLocks/>
          </p:cNvSpPr>
          <p:nvPr/>
        </p:nvSpPr>
        <p:spPr>
          <a:xfrm>
            <a:off x="5270770" y="2449890"/>
            <a:ext cx="1751439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4000" dirty="0" err="1"/>
              <a:t>struth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592806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b="1" dirty="0"/>
              <a:t>Where do words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65070"/>
            <a:ext cx="8366760" cy="109914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4400" b="1" dirty="0">
                <a:solidFill>
                  <a:srgbClr val="FFFF00"/>
                </a:solidFill>
              </a:rPr>
              <a:t>Affixation &amp; Compounding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46A693E-8A61-4507-BAD8-132E97A02F85}"/>
              </a:ext>
            </a:extLst>
          </p:cNvPr>
          <p:cNvSpPr txBox="1">
            <a:spLocks/>
          </p:cNvSpPr>
          <p:nvPr/>
        </p:nvSpPr>
        <p:spPr>
          <a:xfrm>
            <a:off x="627482" y="2864216"/>
            <a:ext cx="5919622" cy="3872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en-GB" sz="3600" dirty="0" err="1"/>
              <a:t>llaw</a:t>
            </a:r>
            <a:r>
              <a:rPr lang="en-GB" sz="3600" dirty="0"/>
              <a:t> = hand</a:t>
            </a: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en-GB" sz="3600" dirty="0" err="1"/>
              <a:t>llaw</a:t>
            </a:r>
            <a:r>
              <a:rPr lang="en-GB" sz="3600" dirty="0" err="1">
                <a:solidFill>
                  <a:srgbClr val="FFFF00"/>
                </a:solidFill>
              </a:rPr>
              <a:t>io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/>
              <a:t>= to handle</a:t>
            </a:r>
            <a:endParaRPr lang="en-GB" sz="3600" dirty="0">
              <a:solidFill>
                <a:srgbClr val="FFFF00"/>
              </a:solidFill>
            </a:endParaRP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en-GB" sz="3600" dirty="0" err="1"/>
              <a:t>llaw</a:t>
            </a:r>
            <a:r>
              <a:rPr lang="en-GB" sz="3600" dirty="0" err="1">
                <a:solidFill>
                  <a:srgbClr val="FFFF00"/>
                </a:solidFill>
              </a:rPr>
              <a:t>iog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/>
              <a:t>= handy</a:t>
            </a: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en-GB" sz="3600" dirty="0" err="1"/>
              <a:t>llaw</a:t>
            </a:r>
            <a:r>
              <a:rPr lang="en-GB" sz="3600" dirty="0" err="1">
                <a:solidFill>
                  <a:srgbClr val="FFFF00"/>
                </a:solidFill>
              </a:rPr>
              <a:t>edig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/>
              <a:t>= handled, used</a:t>
            </a: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en-GB" sz="3600" dirty="0" err="1">
                <a:solidFill>
                  <a:srgbClr val="FFFF00"/>
                </a:solidFill>
              </a:rPr>
              <a:t>blaen</a:t>
            </a:r>
            <a:r>
              <a:rPr lang="en-GB" sz="3600" dirty="0" err="1"/>
              <a:t>llaw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/>
              <a:t>= </a:t>
            </a:r>
            <a:r>
              <a:rPr lang="en-GB" sz="3600" dirty="0">
                <a:solidFill>
                  <a:srgbClr val="FFFF00"/>
                </a:solidFill>
              </a:rPr>
              <a:t>before</a:t>
            </a:r>
            <a:r>
              <a:rPr lang="en-GB" sz="3600" dirty="0"/>
              <a:t>hand</a:t>
            </a:r>
            <a:endParaRPr lang="en-GB" sz="3600" dirty="0">
              <a:solidFill>
                <a:srgbClr val="FFFF00"/>
              </a:solidFill>
            </a:endParaRP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en-GB" sz="3600" dirty="0" err="1">
                <a:solidFill>
                  <a:srgbClr val="FFFF00"/>
                </a:solidFill>
              </a:rPr>
              <a:t>ger</a:t>
            </a:r>
            <a:r>
              <a:rPr lang="en-GB" sz="3600" dirty="0" err="1"/>
              <a:t>llaw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/>
              <a:t>= near, at hand</a:t>
            </a:r>
            <a:endParaRPr lang="en-GB" sz="3600" dirty="0">
              <a:solidFill>
                <a:srgbClr val="FFFF00"/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ADE4C11-74A7-411E-9CA5-1C44A2817E71}"/>
              </a:ext>
            </a:extLst>
          </p:cNvPr>
          <p:cNvSpPr txBox="1">
            <a:spLocks/>
          </p:cNvSpPr>
          <p:nvPr/>
        </p:nvSpPr>
        <p:spPr>
          <a:xfrm>
            <a:off x="6729985" y="2868504"/>
            <a:ext cx="5462016" cy="3872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en-GB" sz="3600" dirty="0" err="1"/>
              <a:t>llaw</a:t>
            </a:r>
            <a:r>
              <a:rPr lang="en-GB" sz="3600" dirty="0" err="1">
                <a:solidFill>
                  <a:srgbClr val="FFFF00"/>
                </a:solidFill>
              </a:rPr>
              <a:t>lyfr</a:t>
            </a:r>
            <a:r>
              <a:rPr lang="en-GB" sz="3600" dirty="0"/>
              <a:t> = hand</a:t>
            </a:r>
            <a:r>
              <a:rPr lang="en-GB" sz="3600" dirty="0">
                <a:solidFill>
                  <a:srgbClr val="FFFF00"/>
                </a:solidFill>
              </a:rPr>
              <a:t>book</a:t>
            </a: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en-GB" sz="3600" dirty="0" err="1"/>
              <a:t>llaw</a:t>
            </a:r>
            <a:r>
              <a:rPr lang="en-GB" sz="3600" dirty="0" err="1">
                <a:solidFill>
                  <a:srgbClr val="FFFF00"/>
                </a:solidFill>
              </a:rPr>
              <a:t>ysgrif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/>
              <a:t>= manuscript</a:t>
            </a:r>
            <a:endParaRPr lang="en-GB" sz="3600" dirty="0">
              <a:solidFill>
                <a:srgbClr val="FFFF00"/>
              </a:solidFill>
            </a:endParaRP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en-GB" sz="3600" dirty="0" err="1"/>
              <a:t>llaw</a:t>
            </a:r>
            <a:r>
              <a:rPr lang="en-GB" sz="3600" dirty="0" err="1">
                <a:solidFill>
                  <a:srgbClr val="FFFF00"/>
                </a:solidFill>
              </a:rPr>
              <a:t>agored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/>
              <a:t>= generous</a:t>
            </a: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en-GB" sz="3600" dirty="0" err="1"/>
              <a:t>llaw</a:t>
            </a:r>
            <a:r>
              <a:rPr lang="en-GB" sz="3600" dirty="0" err="1">
                <a:solidFill>
                  <a:srgbClr val="FFFF00"/>
                </a:solidFill>
              </a:rPr>
              <a:t>dde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/>
              <a:t>= dexterous</a:t>
            </a:r>
            <a:endParaRPr lang="en-GB" sz="3600" dirty="0">
              <a:solidFill>
                <a:srgbClr val="FFFF00"/>
              </a:solidFill>
            </a:endParaRP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en-GB" sz="3600" dirty="0" err="1"/>
              <a:t>llaw</a:t>
            </a:r>
            <a:r>
              <a:rPr lang="en-GB" sz="3600" dirty="0" err="1">
                <a:solidFill>
                  <a:srgbClr val="FFFF00"/>
                </a:solidFill>
              </a:rPr>
              <a:t>fer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/>
              <a:t>= </a:t>
            </a:r>
            <a:r>
              <a:rPr lang="en-GB" sz="3600" dirty="0">
                <a:solidFill>
                  <a:srgbClr val="FFFF00"/>
                </a:solidFill>
              </a:rPr>
              <a:t>short</a:t>
            </a:r>
            <a:r>
              <a:rPr lang="en-GB" sz="3600" dirty="0"/>
              <a:t>hand</a:t>
            </a:r>
            <a:endParaRPr lang="en-GB" sz="3600" dirty="0">
              <a:solidFill>
                <a:srgbClr val="FFFF00"/>
              </a:solidFill>
            </a:endParaRP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en-GB" sz="3600" dirty="0" err="1"/>
              <a:t>llaw</a:t>
            </a:r>
            <a:r>
              <a:rPr lang="en-GB" sz="3600" dirty="0" err="1">
                <a:solidFill>
                  <a:srgbClr val="FFFF00"/>
                </a:solidFill>
              </a:rPr>
              <a:t>feddyg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/>
              <a:t>= surgeon</a:t>
            </a:r>
            <a:endParaRPr lang="en-GB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325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b="1" dirty="0"/>
              <a:t>Where do words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3899" y="3138878"/>
            <a:ext cx="5612102" cy="1441245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GB" sz="5400" b="1" dirty="0">
                <a:solidFill>
                  <a:srgbClr val="FFFF00"/>
                </a:solidFill>
              </a:rPr>
              <a:t>Origin unknown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46A693E-8A61-4507-BAD8-132E97A02F85}"/>
              </a:ext>
            </a:extLst>
          </p:cNvPr>
          <p:cNvSpPr txBox="1">
            <a:spLocks/>
          </p:cNvSpPr>
          <p:nvPr/>
        </p:nvSpPr>
        <p:spPr>
          <a:xfrm>
            <a:off x="1198015" y="2372630"/>
            <a:ext cx="2268687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dog</a:t>
            </a:r>
            <a:endParaRPr lang="en-GB" sz="36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3A6AC3-89E4-44BF-AC92-5F3916E607E1}"/>
              </a:ext>
            </a:extLst>
          </p:cNvPr>
          <p:cNvSpPr txBox="1">
            <a:spLocks/>
          </p:cNvSpPr>
          <p:nvPr/>
        </p:nvSpPr>
        <p:spPr>
          <a:xfrm>
            <a:off x="6319950" y="2115774"/>
            <a:ext cx="2632682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donkey</a:t>
            </a:r>
            <a:endParaRPr lang="en-GB" sz="36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E20E3DA-C0CD-4D93-ADE8-69B78A8C921F}"/>
              </a:ext>
            </a:extLst>
          </p:cNvPr>
          <p:cNvSpPr txBox="1">
            <a:spLocks/>
          </p:cNvSpPr>
          <p:nvPr/>
        </p:nvSpPr>
        <p:spPr>
          <a:xfrm>
            <a:off x="7374562" y="4970816"/>
            <a:ext cx="1751439" cy="8948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bash</a:t>
            </a:r>
            <a:endParaRPr lang="en-GB" sz="360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CFFE60F-17C9-49E9-BD3F-D63B240323BD}"/>
              </a:ext>
            </a:extLst>
          </p:cNvPr>
          <p:cNvSpPr txBox="1">
            <a:spLocks/>
          </p:cNvSpPr>
          <p:nvPr/>
        </p:nvSpPr>
        <p:spPr>
          <a:xfrm>
            <a:off x="9541309" y="3431648"/>
            <a:ext cx="1964891" cy="8557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slum</a:t>
            </a:r>
            <a:endParaRPr lang="en-GB" sz="4000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CE6855-F7FA-4730-9BBA-50A8EB9F0B90}"/>
              </a:ext>
            </a:extLst>
          </p:cNvPr>
          <p:cNvSpPr txBox="1">
            <a:spLocks/>
          </p:cNvSpPr>
          <p:nvPr/>
        </p:nvSpPr>
        <p:spPr>
          <a:xfrm>
            <a:off x="4120613" y="2095839"/>
            <a:ext cx="1751439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4000" dirty="0"/>
              <a:t>jaw</a:t>
            </a:r>
            <a:endParaRPr lang="en-GB" sz="360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513A6FB7-6E8A-41B8-A4C5-BE358DE484E0}"/>
              </a:ext>
            </a:extLst>
          </p:cNvPr>
          <p:cNvSpPr txBox="1">
            <a:spLocks/>
          </p:cNvSpPr>
          <p:nvPr/>
        </p:nvSpPr>
        <p:spPr>
          <a:xfrm>
            <a:off x="9035247" y="2372630"/>
            <a:ext cx="1722183" cy="874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kick</a:t>
            </a:r>
            <a:endParaRPr lang="en-GB" sz="2400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6799EFF4-D7BA-47A7-BEDF-83DC38ED18CF}"/>
              </a:ext>
            </a:extLst>
          </p:cNvPr>
          <p:cNvSpPr txBox="1">
            <a:spLocks/>
          </p:cNvSpPr>
          <p:nvPr/>
        </p:nvSpPr>
        <p:spPr>
          <a:xfrm>
            <a:off x="382946" y="4871027"/>
            <a:ext cx="2202968" cy="75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puzzle</a:t>
            </a:r>
            <a:endParaRPr lang="en-GB" sz="2800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CB18F71-36A1-4565-A00A-63E937675869}"/>
              </a:ext>
            </a:extLst>
          </p:cNvPr>
          <p:cNvSpPr txBox="1">
            <a:spLocks/>
          </p:cNvSpPr>
          <p:nvPr/>
        </p:nvSpPr>
        <p:spPr>
          <a:xfrm>
            <a:off x="2592331" y="4553271"/>
            <a:ext cx="1843136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bad</a:t>
            </a:r>
            <a:endParaRPr lang="en-GB" sz="360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27A696C-174F-475D-9CB6-261044050636}"/>
              </a:ext>
            </a:extLst>
          </p:cNvPr>
          <p:cNvSpPr txBox="1">
            <a:spLocks/>
          </p:cNvSpPr>
          <p:nvPr/>
        </p:nvSpPr>
        <p:spPr>
          <a:xfrm>
            <a:off x="9035247" y="4547132"/>
            <a:ext cx="1596029" cy="8948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fuss</a:t>
            </a:r>
            <a:endParaRPr lang="en-GB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101E0B-86BE-4333-86CB-52922F699708}"/>
              </a:ext>
            </a:extLst>
          </p:cNvPr>
          <p:cNvSpPr txBox="1"/>
          <p:nvPr/>
        </p:nvSpPr>
        <p:spPr>
          <a:xfrm>
            <a:off x="7692851" y="6289388"/>
            <a:ext cx="4406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/>
              <a:t>Source: </a:t>
            </a:r>
            <a:r>
              <a:rPr lang="en-GB" sz="2400" i="1" dirty="0">
                <a:hlinkClick r:id="rId2"/>
              </a:rPr>
              <a:t>The History of English</a:t>
            </a:r>
            <a:endParaRPr lang="en-GB" sz="2400" i="1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98B6188-6DDE-4483-AA55-EA1E012F7D09}"/>
              </a:ext>
            </a:extLst>
          </p:cNvPr>
          <p:cNvSpPr txBox="1">
            <a:spLocks/>
          </p:cNvSpPr>
          <p:nvPr/>
        </p:nvSpPr>
        <p:spPr>
          <a:xfrm>
            <a:off x="3725057" y="5463706"/>
            <a:ext cx="3214005" cy="8948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conundrum</a:t>
            </a:r>
            <a:endParaRPr lang="en-GB" sz="3600" dirty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BDE1A44F-DCFD-461F-B7B6-4D00710AC83E}"/>
              </a:ext>
            </a:extLst>
          </p:cNvPr>
          <p:cNvSpPr txBox="1">
            <a:spLocks/>
          </p:cNvSpPr>
          <p:nvPr/>
        </p:nvSpPr>
        <p:spPr>
          <a:xfrm>
            <a:off x="641605" y="3535655"/>
            <a:ext cx="1690753" cy="75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big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22662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b="1" dirty="0"/>
              <a:t>Where do words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9912" y="3112139"/>
            <a:ext cx="5612102" cy="1441245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GB" sz="5400" b="1" dirty="0">
                <a:solidFill>
                  <a:srgbClr val="FFFF00"/>
                </a:solidFill>
              </a:rPr>
              <a:t>Nonce words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46A693E-8A61-4507-BAD8-132E97A02F85}"/>
              </a:ext>
            </a:extLst>
          </p:cNvPr>
          <p:cNvSpPr txBox="1">
            <a:spLocks/>
          </p:cNvSpPr>
          <p:nvPr/>
        </p:nvSpPr>
        <p:spPr>
          <a:xfrm>
            <a:off x="4718304" y="2167225"/>
            <a:ext cx="2999232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sniglet</a:t>
            </a:r>
            <a:endParaRPr lang="en-GB" sz="36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E20E3DA-C0CD-4D93-ADE8-69B78A8C921F}"/>
              </a:ext>
            </a:extLst>
          </p:cNvPr>
          <p:cNvSpPr txBox="1">
            <a:spLocks/>
          </p:cNvSpPr>
          <p:nvPr/>
        </p:nvSpPr>
        <p:spPr>
          <a:xfrm>
            <a:off x="1848172" y="5022190"/>
            <a:ext cx="8675582" cy="8948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supercallifragilisticexpialidocious</a:t>
            </a:r>
            <a:endParaRPr lang="en-GB" sz="360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CFFE60F-17C9-49E9-BD3F-D63B240323BD}"/>
              </a:ext>
            </a:extLst>
          </p:cNvPr>
          <p:cNvSpPr txBox="1">
            <a:spLocks/>
          </p:cNvSpPr>
          <p:nvPr/>
        </p:nvSpPr>
        <p:spPr>
          <a:xfrm>
            <a:off x="9541309" y="3431648"/>
            <a:ext cx="1964891" cy="8557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wug</a:t>
            </a:r>
            <a:endParaRPr lang="en-GB" sz="400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513A6FB7-6E8A-41B8-A4C5-BE358DE484E0}"/>
              </a:ext>
            </a:extLst>
          </p:cNvPr>
          <p:cNvSpPr txBox="1">
            <a:spLocks/>
          </p:cNvSpPr>
          <p:nvPr/>
        </p:nvSpPr>
        <p:spPr>
          <a:xfrm>
            <a:off x="9035247" y="2372630"/>
            <a:ext cx="1722183" cy="874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grok</a:t>
            </a:r>
            <a:endParaRPr lang="en-GB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101E0B-86BE-4333-86CB-52922F699708}"/>
              </a:ext>
            </a:extLst>
          </p:cNvPr>
          <p:cNvSpPr txBox="1"/>
          <p:nvPr/>
        </p:nvSpPr>
        <p:spPr>
          <a:xfrm>
            <a:off x="5596127" y="6289388"/>
            <a:ext cx="6623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/>
              <a:t>Sources: </a:t>
            </a:r>
            <a:r>
              <a:rPr lang="en-GB" sz="2400" i="1" dirty="0">
                <a:hlinkClick r:id="rId2"/>
              </a:rPr>
              <a:t>The History of English</a:t>
            </a:r>
            <a:r>
              <a:rPr lang="en-GB" sz="2400" i="1" dirty="0"/>
              <a:t>, </a:t>
            </a:r>
            <a:r>
              <a:rPr lang="en-GB" sz="2400" i="1" dirty="0">
                <a:hlinkClick r:id="rId3"/>
              </a:rPr>
              <a:t>ThoughtCo</a:t>
            </a:r>
            <a:r>
              <a:rPr lang="en-GB" sz="2400" i="1" dirty="0"/>
              <a:t>, 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BDE1A44F-DCFD-461F-B7B6-4D00710AC83E}"/>
              </a:ext>
            </a:extLst>
          </p:cNvPr>
          <p:cNvSpPr txBox="1">
            <a:spLocks/>
          </p:cNvSpPr>
          <p:nvPr/>
        </p:nvSpPr>
        <p:spPr>
          <a:xfrm>
            <a:off x="843455" y="3591750"/>
            <a:ext cx="1690753" cy="75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blurb</a:t>
            </a:r>
            <a:endParaRPr lang="en-GB" sz="2800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02E5E6DB-4B1C-4465-8678-E0E3905EC339}"/>
              </a:ext>
            </a:extLst>
          </p:cNvPr>
          <p:cNvSpPr txBox="1">
            <a:spLocks/>
          </p:cNvSpPr>
          <p:nvPr/>
        </p:nvSpPr>
        <p:spPr>
          <a:xfrm>
            <a:off x="2022410" y="2270036"/>
            <a:ext cx="2268687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quark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621967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5331" y="764373"/>
            <a:ext cx="9210869" cy="129302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GB" b="1" dirty="0"/>
              <a:t>How and why do words change?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GB" sz="4000" dirty="0"/>
              <a:t>Sound changes</a:t>
            </a:r>
          </a:p>
          <a:p>
            <a:pPr>
              <a:lnSpc>
                <a:spcPct val="200000"/>
              </a:lnSpc>
            </a:pPr>
            <a:r>
              <a:rPr lang="en-GB" sz="4000" dirty="0"/>
              <a:t>Meaning changes</a:t>
            </a:r>
          </a:p>
          <a:p>
            <a:pPr>
              <a:lnSpc>
                <a:spcPct val="200000"/>
              </a:lnSpc>
            </a:pPr>
            <a:r>
              <a:rPr lang="en-GB" sz="4000" dirty="0"/>
              <a:t>Deliberate changes</a:t>
            </a:r>
          </a:p>
        </p:txBody>
      </p:sp>
    </p:spTree>
    <p:extLst>
      <p:ext uri="{BB962C8B-B14F-4D97-AF65-F5344CB8AC3E}">
        <p14:creationId xmlns:p14="http://schemas.microsoft.com/office/powerpoint/2010/main" val="1724630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2357" y="764373"/>
            <a:ext cx="9173843" cy="12930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b="1" dirty="0"/>
              <a:t>Sound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377" y="2057401"/>
            <a:ext cx="4745084" cy="190975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4800" b="1" dirty="0">
                <a:solidFill>
                  <a:srgbClr val="FFFF00"/>
                </a:solidFill>
              </a:rPr>
              <a:t>*</a:t>
            </a:r>
            <a:r>
              <a:rPr lang="en-GB" sz="4800" b="1" dirty="0" err="1">
                <a:solidFill>
                  <a:srgbClr val="FFFF00"/>
                </a:solidFill>
              </a:rPr>
              <a:t>dn̥ǵʰwéh₂s</a:t>
            </a:r>
            <a:r>
              <a:rPr lang="en-GB" sz="4000" b="1" dirty="0">
                <a:solidFill>
                  <a:srgbClr val="FFFF00"/>
                </a:solidFill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b="1" dirty="0"/>
              <a:t>(tongue, speech, language)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CE6855-F7FA-4730-9BBA-50A8EB9F0B90}"/>
              </a:ext>
            </a:extLst>
          </p:cNvPr>
          <p:cNvSpPr txBox="1">
            <a:spLocks/>
          </p:cNvSpPr>
          <p:nvPr/>
        </p:nvSpPr>
        <p:spPr>
          <a:xfrm>
            <a:off x="5961888" y="2057401"/>
            <a:ext cx="5724880" cy="46360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5800"/>
              </a:lnSpc>
              <a:spcBef>
                <a:spcPts val="0"/>
              </a:spcBef>
              <a:buNone/>
            </a:pPr>
            <a:r>
              <a:rPr lang="cy-GB" sz="3600" dirty="0"/>
              <a:t>Classical Latin: lingua</a:t>
            </a:r>
          </a:p>
          <a:p>
            <a:pPr marL="0" indent="0">
              <a:lnSpc>
                <a:spcPts val="5800"/>
              </a:lnSpc>
              <a:spcBef>
                <a:spcPts val="0"/>
              </a:spcBef>
              <a:buNone/>
            </a:pPr>
            <a:r>
              <a:rPr lang="cy-GB" sz="3600" dirty="0"/>
              <a:t>Vulgar Latin: linguāticum</a:t>
            </a:r>
          </a:p>
          <a:p>
            <a:pPr marL="0" indent="0">
              <a:lnSpc>
                <a:spcPts val="5800"/>
              </a:lnSpc>
              <a:spcBef>
                <a:spcPts val="0"/>
              </a:spcBef>
              <a:buNone/>
            </a:pPr>
            <a:r>
              <a:rPr lang="cy-GB" sz="3600" dirty="0"/>
              <a:t>Old French: language</a:t>
            </a:r>
          </a:p>
          <a:p>
            <a:pPr marL="0" indent="0">
              <a:lnSpc>
                <a:spcPts val="5800"/>
              </a:lnSpc>
              <a:spcBef>
                <a:spcPts val="0"/>
              </a:spcBef>
              <a:buNone/>
            </a:pPr>
            <a:r>
              <a:rPr lang="cy-GB" sz="3600" dirty="0"/>
              <a:t>French: langue</a:t>
            </a:r>
          </a:p>
          <a:p>
            <a:pPr marL="0" indent="0">
              <a:lnSpc>
                <a:spcPts val="5800"/>
              </a:lnSpc>
              <a:spcBef>
                <a:spcPts val="0"/>
              </a:spcBef>
              <a:buNone/>
            </a:pPr>
            <a:r>
              <a:rPr lang="cy-GB" sz="3600" dirty="0"/>
              <a:t>Italian: lingua</a:t>
            </a:r>
          </a:p>
          <a:p>
            <a:pPr marL="0" indent="0">
              <a:lnSpc>
                <a:spcPts val="5800"/>
              </a:lnSpc>
              <a:spcBef>
                <a:spcPts val="0"/>
              </a:spcBef>
              <a:buNone/>
            </a:pPr>
            <a:r>
              <a:rPr lang="cy-GB" sz="3600" dirty="0"/>
              <a:t>Romanian: limbă</a:t>
            </a:r>
            <a:endParaRPr lang="en-GB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D69445-8AFC-4563-BD3B-AD86AD2B4D2D}"/>
              </a:ext>
            </a:extLst>
          </p:cNvPr>
          <p:cNvSpPr txBox="1"/>
          <p:nvPr/>
        </p:nvSpPr>
        <p:spPr>
          <a:xfrm>
            <a:off x="172613" y="6288394"/>
            <a:ext cx="2287451" cy="367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Source: </a:t>
            </a:r>
            <a:r>
              <a:rPr lang="en-GB" i="1" dirty="0">
                <a:hlinkClick r:id="rId2"/>
              </a:rPr>
              <a:t>Wiktionary</a:t>
            </a:r>
            <a:endParaRPr lang="en-GB" i="1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5944521-E979-42B7-ABB4-BDB283A77935}"/>
              </a:ext>
            </a:extLst>
          </p:cNvPr>
          <p:cNvSpPr txBox="1">
            <a:spLocks/>
          </p:cNvSpPr>
          <p:nvPr/>
        </p:nvSpPr>
        <p:spPr>
          <a:xfrm>
            <a:off x="307377" y="4154163"/>
            <a:ext cx="4820930" cy="19097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y-GB" sz="3600" dirty="0"/>
              <a:t>Proto-Italic: *denɣwā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y-GB" sz="3600" dirty="0"/>
              <a:t>Old Latin: dingua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615881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180512" cy="389933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3600" dirty="0"/>
              <a:t>What is word?</a:t>
            </a:r>
          </a:p>
          <a:p>
            <a:pPr>
              <a:lnSpc>
                <a:spcPct val="150000"/>
              </a:lnSpc>
            </a:pPr>
            <a:r>
              <a:rPr lang="en-GB" sz="3600" dirty="0"/>
              <a:t>Where do words come from?</a:t>
            </a:r>
          </a:p>
          <a:p>
            <a:pPr>
              <a:lnSpc>
                <a:spcPct val="150000"/>
              </a:lnSpc>
            </a:pPr>
            <a:r>
              <a:rPr lang="en-GB" sz="3600" dirty="0"/>
              <a:t>How and why do words change?</a:t>
            </a:r>
          </a:p>
          <a:p>
            <a:pPr>
              <a:lnSpc>
                <a:spcPct val="150000"/>
              </a:lnSpc>
            </a:pPr>
            <a:r>
              <a:rPr lang="en-GB" sz="3600" dirty="0"/>
              <a:t>How does grammar develop?</a:t>
            </a:r>
          </a:p>
        </p:txBody>
      </p:sp>
    </p:spTree>
    <p:extLst>
      <p:ext uri="{BB962C8B-B14F-4D97-AF65-F5344CB8AC3E}">
        <p14:creationId xmlns:p14="http://schemas.microsoft.com/office/powerpoint/2010/main" val="25911373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2357" y="764373"/>
            <a:ext cx="9173843" cy="12930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b="1" dirty="0"/>
              <a:t>Sound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377" y="2057401"/>
            <a:ext cx="4745084" cy="190975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4800" b="1" dirty="0">
                <a:solidFill>
                  <a:srgbClr val="FFFF00"/>
                </a:solidFill>
              </a:rPr>
              <a:t>*</a:t>
            </a:r>
            <a:r>
              <a:rPr lang="en-GB" sz="4800" b="1" dirty="0" err="1">
                <a:solidFill>
                  <a:srgbClr val="FFFF00"/>
                </a:solidFill>
              </a:rPr>
              <a:t>dn̥ǵʰwéh₂s</a:t>
            </a:r>
            <a:r>
              <a:rPr lang="en-GB" sz="4000" b="1" dirty="0">
                <a:solidFill>
                  <a:srgbClr val="FFFF00"/>
                </a:solidFill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b="1" dirty="0"/>
              <a:t>(tongue, speech, language)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CE6855-F7FA-4730-9BBA-50A8EB9F0B90}"/>
              </a:ext>
            </a:extLst>
          </p:cNvPr>
          <p:cNvSpPr txBox="1">
            <a:spLocks/>
          </p:cNvSpPr>
          <p:nvPr/>
        </p:nvSpPr>
        <p:spPr>
          <a:xfrm>
            <a:off x="5399314" y="2057401"/>
            <a:ext cx="6360606" cy="40349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y-GB" sz="3600" dirty="0"/>
              <a:t>Proto-Balto-Slavic *inźūˀ Russian: </a:t>
            </a:r>
            <a:r>
              <a:rPr lang="ru-RU" sz="3600" dirty="0"/>
              <a:t>язык</a:t>
            </a:r>
            <a:endParaRPr lang="cy-GB" sz="36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y-GB" sz="3600" dirty="0"/>
              <a:t>Czech / Slovak: jazyk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y-GB" sz="3600" dirty="0"/>
              <a:t>Bulgarian: </a:t>
            </a:r>
            <a:r>
              <a:rPr lang="ru-RU" sz="3600" dirty="0"/>
              <a:t>език</a:t>
            </a:r>
            <a:endParaRPr lang="cy-GB" sz="36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y-GB" sz="3600" dirty="0"/>
              <a:t>Lithuanian: liežùvis</a:t>
            </a:r>
            <a:endParaRPr lang="en-GB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8BF5C0-82B8-4E4C-BEDF-6E145E070B78}"/>
              </a:ext>
            </a:extLst>
          </p:cNvPr>
          <p:cNvSpPr txBox="1"/>
          <p:nvPr/>
        </p:nvSpPr>
        <p:spPr>
          <a:xfrm>
            <a:off x="172613" y="6288394"/>
            <a:ext cx="2287451" cy="367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Source: </a:t>
            </a:r>
            <a:r>
              <a:rPr lang="en-GB" i="1" dirty="0">
                <a:hlinkClick r:id="rId2"/>
              </a:rPr>
              <a:t>Wiktionary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595260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2357" y="764373"/>
            <a:ext cx="9173843" cy="12930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b="1" dirty="0"/>
              <a:t>Sound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377" y="2057401"/>
            <a:ext cx="4745084" cy="190975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4800" b="1" dirty="0">
                <a:solidFill>
                  <a:srgbClr val="FFFF00"/>
                </a:solidFill>
              </a:rPr>
              <a:t>*</a:t>
            </a:r>
            <a:r>
              <a:rPr lang="en-GB" sz="4800" b="1" dirty="0" err="1">
                <a:solidFill>
                  <a:srgbClr val="FFFF00"/>
                </a:solidFill>
              </a:rPr>
              <a:t>dn̥ǵʰwéh₂s</a:t>
            </a:r>
            <a:r>
              <a:rPr lang="en-GB" sz="4000" b="1" dirty="0">
                <a:solidFill>
                  <a:srgbClr val="FFFF00"/>
                </a:solidFill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b="1" dirty="0"/>
              <a:t>(tongue, speech, language)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CE6855-F7FA-4730-9BBA-50A8EB9F0B90}"/>
              </a:ext>
            </a:extLst>
          </p:cNvPr>
          <p:cNvSpPr txBox="1">
            <a:spLocks/>
          </p:cNvSpPr>
          <p:nvPr/>
        </p:nvSpPr>
        <p:spPr>
          <a:xfrm>
            <a:off x="5052461" y="2057400"/>
            <a:ext cx="6707459" cy="44165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5400"/>
              </a:lnSpc>
              <a:spcBef>
                <a:spcPts val="0"/>
              </a:spcBef>
              <a:buNone/>
            </a:pPr>
            <a:r>
              <a:rPr lang="cy-GB" sz="3600" dirty="0"/>
              <a:t>Proto-Celtic: tangʷāss</a:t>
            </a:r>
          </a:p>
          <a:p>
            <a:pPr marL="0" indent="0">
              <a:lnSpc>
                <a:spcPts val="5400"/>
              </a:lnSpc>
              <a:spcBef>
                <a:spcPts val="0"/>
              </a:spcBef>
              <a:buNone/>
            </a:pPr>
            <a:r>
              <a:rPr lang="cy-GB" sz="3600" dirty="0"/>
              <a:t>Old Irish: tengae</a:t>
            </a:r>
          </a:p>
          <a:p>
            <a:pPr marL="0" indent="0">
              <a:lnSpc>
                <a:spcPts val="5400"/>
              </a:lnSpc>
              <a:spcBef>
                <a:spcPts val="0"/>
              </a:spcBef>
              <a:buNone/>
            </a:pPr>
            <a:r>
              <a:rPr lang="cy-GB" sz="3600" dirty="0"/>
              <a:t>Irish / Scottish Gaelic: teanga</a:t>
            </a:r>
          </a:p>
          <a:p>
            <a:pPr marL="0" indent="0">
              <a:lnSpc>
                <a:spcPts val="5400"/>
              </a:lnSpc>
              <a:spcBef>
                <a:spcPts val="0"/>
              </a:spcBef>
              <a:buNone/>
            </a:pPr>
            <a:r>
              <a:rPr lang="cy-GB" sz="3600" dirty="0"/>
              <a:t>Manx: çhengey</a:t>
            </a:r>
          </a:p>
          <a:p>
            <a:pPr marL="0" indent="0">
              <a:lnSpc>
                <a:spcPts val="5400"/>
              </a:lnSpc>
              <a:spcBef>
                <a:spcPts val="0"/>
              </a:spcBef>
              <a:buNone/>
            </a:pPr>
            <a:r>
              <a:rPr lang="cy-GB" sz="3600" dirty="0"/>
              <a:t>Welsh: tafod</a:t>
            </a:r>
          </a:p>
          <a:p>
            <a:pPr marL="0" indent="0">
              <a:lnSpc>
                <a:spcPts val="5400"/>
              </a:lnSpc>
              <a:spcBef>
                <a:spcPts val="0"/>
              </a:spcBef>
              <a:buNone/>
            </a:pPr>
            <a:r>
              <a:rPr lang="cy-GB" sz="3600" dirty="0"/>
              <a:t>Cornish: taves</a:t>
            </a:r>
            <a:endParaRPr lang="en-GB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9E8F6E-30A3-4C4B-9894-2B65D76341CC}"/>
              </a:ext>
            </a:extLst>
          </p:cNvPr>
          <p:cNvSpPr txBox="1"/>
          <p:nvPr/>
        </p:nvSpPr>
        <p:spPr>
          <a:xfrm>
            <a:off x="335240" y="6289285"/>
            <a:ext cx="2238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Source: </a:t>
            </a:r>
            <a:r>
              <a:rPr lang="en-GB" i="1" dirty="0">
                <a:hlinkClick r:id="rId2"/>
              </a:rPr>
              <a:t>Wiktionary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2092123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2357" y="764373"/>
            <a:ext cx="9173843" cy="12930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b="1" dirty="0"/>
              <a:t>Sound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613" y="2029968"/>
            <a:ext cx="4319487" cy="2743199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4800" b="1" dirty="0">
                <a:solidFill>
                  <a:srgbClr val="FFFF00"/>
                </a:solidFill>
              </a:rPr>
              <a:t>*(s)</a:t>
            </a:r>
            <a:r>
              <a:rPr lang="en-GB" sz="4800" b="1" dirty="0" err="1">
                <a:solidFill>
                  <a:srgbClr val="FFFF00"/>
                </a:solidFill>
              </a:rPr>
              <a:t>pereg</a:t>
            </a:r>
            <a:r>
              <a:rPr lang="en-GB" sz="4800" b="1" dirty="0">
                <a:solidFill>
                  <a:srgbClr val="FFFF00"/>
                </a:solidFill>
              </a:rPr>
              <a:t>-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800" b="1" dirty="0"/>
              <a:t>(to twitch, flip, shoot, splash, make a sound)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CE6855-F7FA-4730-9BBA-50A8EB9F0B90}"/>
              </a:ext>
            </a:extLst>
          </p:cNvPr>
          <p:cNvSpPr txBox="1">
            <a:spLocks/>
          </p:cNvSpPr>
          <p:nvPr/>
        </p:nvSpPr>
        <p:spPr>
          <a:xfrm>
            <a:off x="5052461" y="2057400"/>
            <a:ext cx="6707459" cy="45079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cy-GB" sz="3200" dirty="0"/>
              <a:t>Proto-Germanic: *sprēkō </a:t>
            </a: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cy-GB" sz="3200" dirty="0"/>
              <a:t>Norwegian / Swedish: språk</a:t>
            </a: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cy-GB" sz="3200" dirty="0"/>
              <a:t>Danish: sprog</a:t>
            </a: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cy-GB" sz="3200" dirty="0"/>
              <a:t>Icelandic: sprok</a:t>
            </a: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cy-GB" sz="3200" dirty="0"/>
              <a:t>Dutch: spraak</a:t>
            </a: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cy-GB" sz="3200" dirty="0"/>
              <a:t>German: Sprache</a:t>
            </a: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cy-GB" sz="3200" dirty="0"/>
              <a:t>Luxembourgish: Sprooch</a:t>
            </a:r>
            <a:endParaRPr lang="en-GB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6A7ED3-7D09-4B77-8CE6-06176E42ED8E}"/>
              </a:ext>
            </a:extLst>
          </p:cNvPr>
          <p:cNvSpPr txBox="1"/>
          <p:nvPr/>
        </p:nvSpPr>
        <p:spPr>
          <a:xfrm>
            <a:off x="172613" y="6288394"/>
            <a:ext cx="2287451" cy="367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Source: </a:t>
            </a:r>
            <a:r>
              <a:rPr lang="en-GB" i="1" dirty="0">
                <a:hlinkClick r:id="rId2"/>
              </a:rPr>
              <a:t>Wiktionary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84804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2357" y="764373"/>
            <a:ext cx="9173843" cy="12930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b="1" dirty="0"/>
              <a:t>Sound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483" y="2057400"/>
            <a:ext cx="4319487" cy="2532887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4800" b="1" dirty="0">
                <a:solidFill>
                  <a:srgbClr val="FFFF00"/>
                </a:solidFill>
              </a:rPr>
              <a:t>*</a:t>
            </a:r>
            <a:r>
              <a:rPr lang="en-GB" sz="4800" b="1" dirty="0" err="1">
                <a:solidFill>
                  <a:srgbClr val="FFFF00"/>
                </a:solidFill>
              </a:rPr>
              <a:t>spreg</a:t>
            </a:r>
            <a:r>
              <a:rPr lang="en-GB" sz="4800" b="1" dirty="0">
                <a:solidFill>
                  <a:srgbClr val="FFFF00"/>
                </a:solidFill>
              </a:rPr>
              <a:t>-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b="1" dirty="0"/>
              <a:t>(to make a sound, utter, speak)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CE6855-F7FA-4730-9BBA-50A8EB9F0B90}"/>
              </a:ext>
            </a:extLst>
          </p:cNvPr>
          <p:cNvSpPr txBox="1">
            <a:spLocks/>
          </p:cNvSpPr>
          <p:nvPr/>
        </p:nvSpPr>
        <p:spPr>
          <a:xfrm>
            <a:off x="5052461" y="2057400"/>
            <a:ext cx="6707459" cy="44165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cy-GB" sz="3200" dirty="0"/>
              <a:t>Proto-Germanic: *sprekaną </a:t>
            </a: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cy-GB" sz="3200" dirty="0"/>
              <a:t>Old English: specan</a:t>
            </a: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cy-GB" sz="3200" dirty="0"/>
              <a:t>Middle English: speken</a:t>
            </a: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cy-GB" sz="3200" dirty="0"/>
              <a:t>Modern English: speak</a:t>
            </a: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cy-GB" sz="3200" dirty="0"/>
              <a:t>German: sprechen</a:t>
            </a: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cy-GB" sz="3200" dirty="0"/>
              <a:t>Dutch: spreken</a:t>
            </a: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cy-GB" sz="3200" dirty="0"/>
              <a:t>Albanian: shpreh</a:t>
            </a:r>
            <a:endParaRPr lang="en-GB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518614-3FBF-43EE-BDC8-543BF89D7F0E}"/>
              </a:ext>
            </a:extLst>
          </p:cNvPr>
          <p:cNvSpPr txBox="1"/>
          <p:nvPr/>
        </p:nvSpPr>
        <p:spPr>
          <a:xfrm>
            <a:off x="238483" y="6290178"/>
            <a:ext cx="2287451" cy="367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Source: </a:t>
            </a:r>
            <a:r>
              <a:rPr lang="en-GB" i="1" dirty="0">
                <a:hlinkClick r:id="rId2"/>
              </a:rPr>
              <a:t>Wiktionary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0106781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2357" y="764373"/>
            <a:ext cx="9173843" cy="12930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b="1" dirty="0"/>
              <a:t>Meaning changes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CE6855-F7FA-4730-9BBA-50A8EB9F0B90}"/>
              </a:ext>
            </a:extLst>
          </p:cNvPr>
          <p:cNvSpPr txBox="1">
            <a:spLocks/>
          </p:cNvSpPr>
          <p:nvPr/>
        </p:nvSpPr>
        <p:spPr>
          <a:xfrm>
            <a:off x="685801" y="2057400"/>
            <a:ext cx="11074120" cy="45079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5800"/>
              </a:lnSpc>
              <a:spcBef>
                <a:spcPts val="0"/>
              </a:spcBef>
              <a:buNone/>
            </a:pPr>
            <a:r>
              <a:rPr lang="cy-GB" sz="2800" b="1" dirty="0"/>
              <a:t>Latin</a:t>
            </a:r>
            <a:r>
              <a:rPr lang="cy-GB" sz="2800" dirty="0"/>
              <a:t>: nescius – ignorant, not knowing</a:t>
            </a:r>
          </a:p>
          <a:p>
            <a:pPr marL="0" indent="0">
              <a:lnSpc>
                <a:spcPts val="5800"/>
              </a:lnSpc>
              <a:spcBef>
                <a:spcPts val="0"/>
              </a:spcBef>
              <a:buNone/>
            </a:pPr>
            <a:r>
              <a:rPr lang="cy-GB" sz="2800" b="1" dirty="0"/>
              <a:t>Old French</a:t>
            </a:r>
            <a:r>
              <a:rPr lang="cy-GB" sz="2800" dirty="0"/>
              <a:t>: nice / niche / nisce – simple, foolish, ignorant</a:t>
            </a:r>
          </a:p>
          <a:p>
            <a:pPr marL="0" indent="0">
              <a:lnSpc>
                <a:spcPts val="5800"/>
              </a:lnSpc>
              <a:spcBef>
                <a:spcPts val="0"/>
              </a:spcBef>
              <a:buNone/>
            </a:pPr>
            <a:r>
              <a:rPr lang="cy-GB" sz="2800" b="1" dirty="0"/>
              <a:t>Middle English</a:t>
            </a:r>
            <a:r>
              <a:rPr lang="cy-GB" sz="2800" dirty="0"/>
              <a:t>: nyce, nice, nys – foolish, simple, ignorant</a:t>
            </a:r>
          </a:p>
          <a:p>
            <a:pPr marL="0" indent="0">
              <a:lnSpc>
                <a:spcPts val="5800"/>
              </a:lnSpc>
              <a:spcBef>
                <a:spcPts val="0"/>
              </a:spcBef>
              <a:buNone/>
            </a:pPr>
            <a:r>
              <a:rPr lang="cy-GB" sz="2800" b="1" dirty="0"/>
              <a:t>English</a:t>
            </a:r>
            <a:r>
              <a:rPr lang="cy-GB" sz="2800" dirty="0"/>
              <a:t>: silly, ignorant, foolish; scrupulous, choosy; strict; subtle; doubtful; risky; respetable; virtuous; pleasant; satisfactory; friendly; attractive.</a:t>
            </a:r>
            <a:endParaRPr lang="en-GB" sz="28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A9FBA51-6153-4884-ABF3-041936B40D0A}"/>
              </a:ext>
            </a:extLst>
          </p:cNvPr>
          <p:cNvSpPr txBox="1">
            <a:spLocks/>
          </p:cNvSpPr>
          <p:nvPr/>
        </p:nvSpPr>
        <p:spPr>
          <a:xfrm>
            <a:off x="8476106" y="1892806"/>
            <a:ext cx="2405254" cy="11064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6000" b="1" dirty="0">
                <a:solidFill>
                  <a:srgbClr val="FFFF00"/>
                </a:solidFill>
              </a:rPr>
              <a:t>nice</a:t>
            </a:r>
            <a:endParaRPr lang="en-GB" sz="6000" b="1" dirty="0">
              <a:solidFill>
                <a:srgbClr val="FFFF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F93E63-DB17-487E-885F-034D4375D9EA}"/>
              </a:ext>
            </a:extLst>
          </p:cNvPr>
          <p:cNvSpPr txBox="1"/>
          <p:nvPr/>
        </p:nvSpPr>
        <p:spPr>
          <a:xfrm>
            <a:off x="9737634" y="6381619"/>
            <a:ext cx="2287451" cy="367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Source: </a:t>
            </a:r>
            <a:r>
              <a:rPr lang="en-GB" i="1" dirty="0">
                <a:hlinkClick r:id="rId2"/>
              </a:rPr>
              <a:t>Wiktionary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3930121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2357" y="764373"/>
            <a:ext cx="9173843" cy="12930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b="1" dirty="0"/>
              <a:t>Deliberate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377" y="2057401"/>
            <a:ext cx="4745084" cy="190975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4800" b="1" dirty="0" err="1">
                <a:solidFill>
                  <a:srgbClr val="FFFF00"/>
                </a:solidFill>
              </a:rPr>
              <a:t>dēbitum</a:t>
            </a:r>
            <a:endParaRPr lang="en-GB" sz="4800" b="1" dirty="0">
              <a:solidFill>
                <a:srgbClr val="FFFF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2400" b="1" dirty="0"/>
              <a:t>(what is owed, a debt, a duty)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CE6855-F7FA-4730-9BBA-50A8EB9F0B90}"/>
              </a:ext>
            </a:extLst>
          </p:cNvPr>
          <p:cNvSpPr txBox="1">
            <a:spLocks/>
          </p:cNvSpPr>
          <p:nvPr/>
        </p:nvSpPr>
        <p:spPr>
          <a:xfrm>
            <a:off x="5431536" y="2057400"/>
            <a:ext cx="6328384" cy="44165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y-GB" sz="3600" dirty="0"/>
              <a:t>Medieval Latin: dēbita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y-GB" sz="3600" dirty="0"/>
              <a:t>Old French: dete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y-GB" sz="3600" dirty="0"/>
              <a:t>Middle English: dett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y-GB" sz="3600" dirty="0"/>
              <a:t>English (13th C): dette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y-GB" sz="3600" dirty="0"/>
              <a:t>Modern English: debt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074CE3-F524-4C09-AC8C-E41305E460F2}"/>
              </a:ext>
            </a:extLst>
          </p:cNvPr>
          <p:cNvSpPr txBox="1"/>
          <p:nvPr/>
        </p:nvSpPr>
        <p:spPr>
          <a:xfrm>
            <a:off x="209660" y="6289285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Source: </a:t>
            </a:r>
            <a:r>
              <a:rPr lang="en-GB" i="1" dirty="0" err="1">
                <a:hlinkClick r:id="rId2"/>
              </a:rPr>
              <a:t>Witionary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4949514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2357" y="764373"/>
            <a:ext cx="9173843" cy="12930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b="1" dirty="0"/>
              <a:t>Deliberate changes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CE6855-F7FA-4730-9BBA-50A8EB9F0B90}"/>
              </a:ext>
            </a:extLst>
          </p:cNvPr>
          <p:cNvSpPr txBox="1">
            <a:spLocks/>
          </p:cNvSpPr>
          <p:nvPr/>
        </p:nvSpPr>
        <p:spPr>
          <a:xfrm>
            <a:off x="685800" y="2057402"/>
            <a:ext cx="10820400" cy="40362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cy-GB" sz="3600" dirty="0"/>
              <a:t>det(t) → debt (from dēbitum)</a:t>
            </a:r>
            <a:endParaRPr lang="en-GB" sz="3600" dirty="0"/>
          </a:p>
          <a:p>
            <a:pPr>
              <a:lnSpc>
                <a:spcPct val="100000"/>
              </a:lnSpc>
            </a:pPr>
            <a:r>
              <a:rPr lang="cy-GB" sz="3600" dirty="0"/>
              <a:t>doute → doubt (from dubitō)</a:t>
            </a:r>
            <a:endParaRPr lang="en-GB" sz="3600" dirty="0"/>
          </a:p>
          <a:p>
            <a:pPr>
              <a:lnSpc>
                <a:spcPct val="100000"/>
              </a:lnSpc>
            </a:pPr>
            <a:r>
              <a:rPr lang="cy-GB" sz="3600" dirty="0"/>
              <a:t>sisoures → scissors (from scindere)</a:t>
            </a:r>
            <a:endParaRPr lang="en-GB" sz="3600" dirty="0"/>
          </a:p>
          <a:p>
            <a:pPr>
              <a:lnSpc>
                <a:spcPct val="100000"/>
              </a:lnSpc>
            </a:pPr>
            <a:r>
              <a:rPr lang="cy-GB" sz="3600" dirty="0"/>
              <a:t>sithe/sythe → scythe (from scindere)</a:t>
            </a:r>
            <a:endParaRPr lang="en-GB" sz="3600" dirty="0"/>
          </a:p>
          <a:p>
            <a:pPr>
              <a:lnSpc>
                <a:spcPct val="100000"/>
              </a:lnSpc>
            </a:pPr>
            <a:r>
              <a:rPr lang="cy-GB" sz="3600" dirty="0"/>
              <a:t>iland/yland/ylond → island (from insula)</a:t>
            </a:r>
            <a:endParaRPr lang="en-GB" sz="3600" dirty="0"/>
          </a:p>
          <a:p>
            <a:pPr>
              <a:lnSpc>
                <a:spcPct val="100000"/>
              </a:lnSpc>
            </a:pPr>
            <a:r>
              <a:rPr lang="cy-GB" sz="3600" dirty="0"/>
              <a:t>ake → ache (from </a:t>
            </a:r>
            <a:r>
              <a:rPr lang="el-GR" sz="3600" dirty="0"/>
              <a:t>ἄχος </a:t>
            </a:r>
            <a:r>
              <a:rPr lang="cy-GB" sz="3600" dirty="0"/>
              <a:t>- akhos)</a:t>
            </a:r>
            <a:endParaRPr lang="en-GB" sz="3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887FD0-E363-44E8-97CD-F6356BE53C49}"/>
              </a:ext>
            </a:extLst>
          </p:cNvPr>
          <p:cNvSpPr txBox="1"/>
          <p:nvPr/>
        </p:nvSpPr>
        <p:spPr>
          <a:xfrm>
            <a:off x="209660" y="6289285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Source: </a:t>
            </a:r>
            <a:r>
              <a:rPr lang="en-GB" i="1" dirty="0">
                <a:hlinkClick r:id="rId2"/>
              </a:rPr>
              <a:t>Wikipedia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5705165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2357" y="764373"/>
            <a:ext cx="9173843" cy="12930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b="1" dirty="0"/>
              <a:t>Sound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377" y="2057401"/>
            <a:ext cx="5197311" cy="423188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3600" dirty="0"/>
              <a:t>Latin: </a:t>
            </a:r>
            <a:r>
              <a:rPr lang="en-GB" sz="3600" dirty="0" err="1"/>
              <a:t>hōc</a:t>
            </a:r>
            <a:r>
              <a:rPr lang="en-GB" sz="3600" dirty="0"/>
              <a:t>‎ </a:t>
            </a:r>
            <a:r>
              <a:rPr lang="en-GB" sz="3600" dirty="0" err="1"/>
              <a:t>diē</a:t>
            </a:r>
            <a:r>
              <a:rPr lang="en-GB" sz="3600" dirty="0"/>
              <a:t> &gt; </a:t>
            </a:r>
            <a:r>
              <a:rPr lang="en-GB" sz="3600" dirty="0" err="1"/>
              <a:t>hodiē</a:t>
            </a:r>
            <a:endParaRPr lang="en-GB" sz="36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3600" dirty="0"/>
              <a:t>Vulgar Latin: *</a:t>
            </a:r>
            <a:r>
              <a:rPr lang="en-GB" sz="3600" dirty="0" err="1"/>
              <a:t>oie</a:t>
            </a:r>
            <a:endParaRPr lang="en-GB" sz="36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3600" dirty="0"/>
              <a:t>Old French: hui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3600" dirty="0"/>
              <a:t>French: </a:t>
            </a:r>
            <a:r>
              <a:rPr lang="en-GB" sz="3600" dirty="0" err="1"/>
              <a:t>aujourd’hui</a:t>
            </a:r>
            <a:endParaRPr lang="en-GB" sz="36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y-GB" sz="3600" dirty="0"/>
              <a:t>Catalan: hui, avui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CE6855-F7FA-4730-9BBA-50A8EB9F0B90}"/>
              </a:ext>
            </a:extLst>
          </p:cNvPr>
          <p:cNvSpPr txBox="1">
            <a:spLocks/>
          </p:cNvSpPr>
          <p:nvPr/>
        </p:nvSpPr>
        <p:spPr>
          <a:xfrm>
            <a:off x="6308888" y="2057401"/>
            <a:ext cx="5197311" cy="4231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y-GB" sz="3600" dirty="0"/>
              <a:t>Galician: hoxe</a:t>
            </a:r>
            <a:endParaRPr lang="en-GB" sz="36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y-GB" sz="3600" dirty="0"/>
              <a:t>Italian: oggi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y-GB" sz="3600" dirty="0"/>
              <a:t>Occitan: uòi, uèi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y-GB" sz="3600" dirty="0"/>
              <a:t>Portuguese: hoje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y-GB" sz="3600" dirty="0"/>
              <a:t>Spanish: hoy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074CE3-F524-4C09-AC8C-E41305E460F2}"/>
              </a:ext>
            </a:extLst>
          </p:cNvPr>
          <p:cNvSpPr txBox="1"/>
          <p:nvPr/>
        </p:nvSpPr>
        <p:spPr>
          <a:xfrm>
            <a:off x="9637223" y="6289285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Source: </a:t>
            </a:r>
            <a:r>
              <a:rPr lang="en-GB" i="1" dirty="0" err="1">
                <a:hlinkClick r:id="rId2"/>
              </a:rPr>
              <a:t>Witionary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7386645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2357" y="764373"/>
            <a:ext cx="9173843" cy="12930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b="1" dirty="0"/>
              <a:t>Sound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377" y="2057401"/>
            <a:ext cx="6080760" cy="423188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3400" dirty="0"/>
              <a:t>Proto-Germanic: *</a:t>
            </a:r>
            <a:r>
              <a:rPr lang="en-GB" sz="3400" dirty="0" err="1"/>
              <a:t>hiz</a:t>
            </a:r>
            <a:r>
              <a:rPr lang="en-GB" sz="3400" dirty="0"/>
              <a:t> (this) &amp; *</a:t>
            </a:r>
            <a:r>
              <a:rPr lang="en-GB" sz="3400" dirty="0" err="1"/>
              <a:t>dagaz</a:t>
            </a:r>
            <a:r>
              <a:rPr lang="en-GB" sz="3400" dirty="0"/>
              <a:t> (day) &gt; *</a:t>
            </a:r>
            <a:r>
              <a:rPr lang="en-GB" sz="3400" dirty="0" err="1"/>
              <a:t>hiu</a:t>
            </a:r>
            <a:r>
              <a:rPr lang="en-GB" sz="3400" dirty="0"/>
              <a:t> </a:t>
            </a:r>
            <a:r>
              <a:rPr lang="en-GB" sz="3400" dirty="0" err="1"/>
              <a:t>dagu</a:t>
            </a:r>
            <a:endParaRPr lang="en-GB" sz="34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3400" dirty="0"/>
              <a:t>Old Frisian: </a:t>
            </a:r>
            <a:r>
              <a:rPr lang="en-GB" sz="3400" dirty="0" err="1"/>
              <a:t>hiūdega</a:t>
            </a:r>
            <a:r>
              <a:rPr lang="en-GB" sz="3400" dirty="0"/>
              <a:t>, </a:t>
            </a:r>
            <a:r>
              <a:rPr lang="en-GB" sz="3400" dirty="0" err="1"/>
              <a:t>hiōda</a:t>
            </a:r>
            <a:endParaRPr lang="en-GB" sz="34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3400" dirty="0"/>
              <a:t>Old Saxon: </a:t>
            </a:r>
            <a:r>
              <a:rPr lang="en-GB" sz="3400" dirty="0" err="1"/>
              <a:t>hōdigo</a:t>
            </a:r>
            <a:r>
              <a:rPr lang="en-GB" sz="3400" dirty="0"/>
              <a:t>, </a:t>
            </a:r>
            <a:r>
              <a:rPr lang="en-GB" sz="3400" dirty="0" err="1"/>
              <a:t>hūdigu</a:t>
            </a:r>
            <a:endParaRPr lang="en-GB" sz="34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3400" dirty="0"/>
              <a:t>Old English: </a:t>
            </a:r>
            <a:r>
              <a:rPr lang="en-GB" sz="3400" dirty="0" err="1"/>
              <a:t>hēodæġ</a:t>
            </a:r>
            <a:endParaRPr lang="en-GB" sz="3400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CE6855-F7FA-4730-9BBA-50A8EB9F0B90}"/>
              </a:ext>
            </a:extLst>
          </p:cNvPr>
          <p:cNvSpPr txBox="1">
            <a:spLocks/>
          </p:cNvSpPr>
          <p:nvPr/>
        </p:nvSpPr>
        <p:spPr>
          <a:xfrm>
            <a:off x="6766559" y="2057400"/>
            <a:ext cx="5118063" cy="44165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3400" dirty="0"/>
              <a:t>Old High German: </a:t>
            </a:r>
            <a:r>
              <a:rPr lang="en-GB" sz="3400" dirty="0" err="1"/>
              <a:t>hiu</a:t>
            </a:r>
            <a:r>
              <a:rPr lang="en-GB" sz="3400" dirty="0"/>
              <a:t> </a:t>
            </a:r>
            <a:r>
              <a:rPr lang="en-GB" sz="3400" dirty="0" err="1"/>
              <a:t>tagu</a:t>
            </a:r>
            <a:r>
              <a:rPr lang="en-GB" sz="3400" dirty="0"/>
              <a:t>, </a:t>
            </a:r>
            <a:r>
              <a:rPr lang="en-GB" sz="3400" dirty="0" err="1"/>
              <a:t>hiutu</a:t>
            </a:r>
            <a:r>
              <a:rPr lang="en-GB" sz="3400" dirty="0"/>
              <a:t>, </a:t>
            </a:r>
            <a:r>
              <a:rPr lang="en-GB" sz="3400" dirty="0" err="1"/>
              <a:t>hiuto</a:t>
            </a:r>
            <a:endParaRPr lang="en-GB" sz="34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3400" dirty="0"/>
              <a:t>German: </a:t>
            </a:r>
            <a:r>
              <a:rPr lang="en-GB" sz="3400" dirty="0" err="1"/>
              <a:t>heute</a:t>
            </a:r>
            <a:endParaRPr lang="en-GB" sz="34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3400" dirty="0"/>
              <a:t>Low German: </a:t>
            </a:r>
            <a:r>
              <a:rPr lang="en-GB" sz="3400" dirty="0" err="1"/>
              <a:t>hüüt</a:t>
            </a:r>
            <a:endParaRPr lang="en-GB" sz="34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3400" dirty="0"/>
              <a:t>West Frisian: </a:t>
            </a:r>
            <a:r>
              <a:rPr lang="en-GB" sz="3400" dirty="0" err="1"/>
              <a:t>hjoed</a:t>
            </a:r>
            <a:endParaRPr lang="en-GB" sz="3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074CE3-F524-4C09-AC8C-E41305E460F2}"/>
              </a:ext>
            </a:extLst>
          </p:cNvPr>
          <p:cNvSpPr txBox="1"/>
          <p:nvPr/>
        </p:nvSpPr>
        <p:spPr>
          <a:xfrm>
            <a:off x="9637223" y="6289285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Source: </a:t>
            </a:r>
            <a:r>
              <a:rPr lang="en-GB" i="1" dirty="0" err="1">
                <a:hlinkClick r:id="rId2"/>
              </a:rPr>
              <a:t>Witionary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618693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b="1" dirty="0"/>
              <a:t>What is grammar?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8CDCF66-B54D-4A35-9A96-8F29E3D5C411}"/>
              </a:ext>
            </a:extLst>
          </p:cNvPr>
          <p:cNvSpPr txBox="1">
            <a:spLocks/>
          </p:cNvSpPr>
          <p:nvPr/>
        </p:nvSpPr>
        <p:spPr>
          <a:xfrm>
            <a:off x="685800" y="2273809"/>
            <a:ext cx="10820400" cy="3998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3600" dirty="0"/>
              <a:t>The whole system and structure of a language or of languages in general, usually taken as consisting of syntax and morphology (including inflections) and sometimes also phonology and semantics.   </a:t>
            </a:r>
            <a:endParaRPr lang="en-GB" sz="2400" i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99FBD2-4E1D-474A-8F70-A8BC6A854753}"/>
              </a:ext>
            </a:extLst>
          </p:cNvPr>
          <p:cNvSpPr txBox="1"/>
          <p:nvPr/>
        </p:nvSpPr>
        <p:spPr>
          <a:xfrm>
            <a:off x="7132321" y="6324602"/>
            <a:ext cx="4904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i="1" dirty="0"/>
              <a:t>Source: </a:t>
            </a:r>
            <a:r>
              <a:rPr lang="en-GB" i="1" dirty="0">
                <a:hlinkClick r:id="rId2"/>
              </a:rPr>
              <a:t>English Oxford Living Dictionaries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9482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260AF-8F89-45F2-8D5E-276075575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is a word?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4CC67-8D1B-459B-81C4-27E68A7E4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3600" dirty="0"/>
              <a:t>A speech sound or series of speech sounds that symbolizes and communicates a meaning usually without being divisible into smaller units capable of independent use.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400" i="1" dirty="0"/>
              <a:t>Source: </a:t>
            </a:r>
            <a:r>
              <a:rPr lang="en-GB" sz="2400" i="1" dirty="0">
                <a:hlinkClick r:id="rId2"/>
              </a:rPr>
              <a:t>Merriam-Webster Dictionary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25230525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E15CD-B52A-413C-9261-4FB9B6E97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does grammar develop?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DCBCBE-3D60-48A5-83BC-4ECF658FF542}"/>
              </a:ext>
            </a:extLst>
          </p:cNvPr>
          <p:cNvSpPr txBox="1"/>
          <p:nvPr/>
        </p:nvSpPr>
        <p:spPr>
          <a:xfrm>
            <a:off x="5309618" y="6331522"/>
            <a:ext cx="6504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Sources: </a:t>
            </a:r>
            <a:r>
              <a:rPr lang="en-GB" i="1" dirty="0">
                <a:hlinkClick r:id="rId3"/>
              </a:rPr>
              <a:t>The Unfolding of Language</a:t>
            </a:r>
            <a:r>
              <a:rPr lang="en-GB" i="1" dirty="0"/>
              <a:t>, </a:t>
            </a:r>
            <a:r>
              <a:rPr lang="en-GB" i="1" dirty="0">
                <a:hlinkClick r:id="rId4"/>
              </a:rPr>
              <a:t>The Latin Dictionary</a:t>
            </a:r>
            <a:endParaRPr lang="en-GB" i="1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9B11DF8-3782-4BB9-B4F1-00177AE285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832984"/>
              </p:ext>
            </p:extLst>
          </p:nvPr>
        </p:nvGraphicFramePr>
        <p:xfrm>
          <a:off x="354330" y="2057401"/>
          <a:ext cx="11483340" cy="3996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6668">
                  <a:extLst>
                    <a:ext uri="{9D8B030D-6E8A-4147-A177-3AD203B41FA5}">
                      <a16:colId xmlns:a16="http://schemas.microsoft.com/office/drawing/2014/main" val="520719777"/>
                    </a:ext>
                  </a:extLst>
                </a:gridCol>
                <a:gridCol w="2296668">
                  <a:extLst>
                    <a:ext uri="{9D8B030D-6E8A-4147-A177-3AD203B41FA5}">
                      <a16:colId xmlns:a16="http://schemas.microsoft.com/office/drawing/2014/main" val="2519664890"/>
                    </a:ext>
                  </a:extLst>
                </a:gridCol>
                <a:gridCol w="2296668">
                  <a:extLst>
                    <a:ext uri="{9D8B030D-6E8A-4147-A177-3AD203B41FA5}">
                      <a16:colId xmlns:a16="http://schemas.microsoft.com/office/drawing/2014/main" val="2019759091"/>
                    </a:ext>
                  </a:extLst>
                </a:gridCol>
                <a:gridCol w="2296668">
                  <a:extLst>
                    <a:ext uri="{9D8B030D-6E8A-4147-A177-3AD203B41FA5}">
                      <a16:colId xmlns:a16="http://schemas.microsoft.com/office/drawing/2014/main" val="304836067"/>
                    </a:ext>
                  </a:extLst>
                </a:gridCol>
                <a:gridCol w="2296668">
                  <a:extLst>
                    <a:ext uri="{9D8B030D-6E8A-4147-A177-3AD203B41FA5}">
                      <a16:colId xmlns:a16="http://schemas.microsoft.com/office/drawing/2014/main" val="2761011597"/>
                    </a:ext>
                  </a:extLst>
                </a:gridCol>
              </a:tblGrid>
              <a:tr h="411510">
                <a:tc>
                  <a:txBody>
                    <a:bodyPr/>
                    <a:lstStyle/>
                    <a:p>
                      <a:r>
                        <a:rPr lang="en-GB" sz="2400" dirty="0"/>
                        <a:t>Latin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Italian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Spanish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French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Haitian Creole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8553763"/>
                  </a:ext>
                </a:extLst>
              </a:tr>
              <a:tr h="532082">
                <a:tc>
                  <a:txBody>
                    <a:bodyPr/>
                    <a:lstStyle/>
                    <a:p>
                      <a:r>
                        <a:rPr lang="en-GB" sz="2400"/>
                        <a:t>lego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leggo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leo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je </a:t>
                      </a:r>
                      <a:r>
                        <a:rPr lang="en-GB" sz="2400" dirty="0" err="1"/>
                        <a:t>lis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mwen</a:t>
                      </a:r>
                      <a:r>
                        <a:rPr lang="en-GB" sz="2400" dirty="0"/>
                        <a:t> ap li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2507058"/>
                  </a:ext>
                </a:extLst>
              </a:tr>
              <a:tr h="526630">
                <a:tc>
                  <a:txBody>
                    <a:bodyPr/>
                    <a:lstStyle/>
                    <a:p>
                      <a:r>
                        <a:rPr lang="en-GB" sz="2400"/>
                        <a:t>legis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leggi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lees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tu</a:t>
                      </a:r>
                      <a:r>
                        <a:rPr lang="en-GB" sz="2400" dirty="0"/>
                        <a:t> </a:t>
                      </a:r>
                      <a:r>
                        <a:rPr lang="en-GB" sz="2400" dirty="0" err="1"/>
                        <a:t>lis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ou</a:t>
                      </a:r>
                      <a:r>
                        <a:rPr lang="en-GB" sz="2400" dirty="0"/>
                        <a:t> ap li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1576847"/>
                  </a:ext>
                </a:extLst>
              </a:tr>
              <a:tr h="625078">
                <a:tc>
                  <a:txBody>
                    <a:bodyPr/>
                    <a:lstStyle/>
                    <a:p>
                      <a:r>
                        <a:rPr lang="en-GB" sz="2400"/>
                        <a:t>legis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legge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lee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il</a:t>
                      </a:r>
                      <a:r>
                        <a:rPr lang="en-GB" sz="2400" dirty="0"/>
                        <a:t>/</a:t>
                      </a:r>
                      <a:r>
                        <a:rPr lang="en-GB" sz="2400" dirty="0" err="1"/>
                        <a:t>elle</a:t>
                      </a:r>
                      <a:r>
                        <a:rPr lang="en-GB" sz="2400" dirty="0"/>
                        <a:t> lit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li ap li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8848279"/>
                  </a:ext>
                </a:extLst>
              </a:tr>
              <a:tr h="618506">
                <a:tc>
                  <a:txBody>
                    <a:bodyPr/>
                    <a:lstStyle/>
                    <a:p>
                      <a:r>
                        <a:rPr lang="en-GB" sz="2400"/>
                        <a:t>legimus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leggiamo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leemos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nous </a:t>
                      </a:r>
                      <a:r>
                        <a:rPr lang="en-GB" sz="2400" dirty="0" err="1"/>
                        <a:t>lisons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nou</a:t>
                      </a:r>
                      <a:r>
                        <a:rPr lang="en-GB" sz="2400" dirty="0"/>
                        <a:t> ap li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188941"/>
                  </a:ext>
                </a:extLst>
              </a:tr>
              <a:tr h="603504">
                <a:tc>
                  <a:txBody>
                    <a:bodyPr/>
                    <a:lstStyle/>
                    <a:p>
                      <a:r>
                        <a:rPr lang="en-GB" sz="2400"/>
                        <a:t>legitis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leggete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leéis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vous</a:t>
                      </a:r>
                      <a:r>
                        <a:rPr lang="en-GB" sz="2400" dirty="0"/>
                        <a:t> </a:t>
                      </a:r>
                      <a:r>
                        <a:rPr lang="en-GB" sz="2400" dirty="0" err="1"/>
                        <a:t>lisez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ou</a:t>
                      </a:r>
                      <a:r>
                        <a:rPr lang="en-GB" sz="2400" dirty="0"/>
                        <a:t> ap li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4676044"/>
                  </a:ext>
                </a:extLst>
              </a:tr>
              <a:tr h="633072">
                <a:tc>
                  <a:txBody>
                    <a:bodyPr/>
                    <a:lstStyle/>
                    <a:p>
                      <a:r>
                        <a:rPr lang="en-GB" sz="2400" dirty="0" err="1"/>
                        <a:t>legunt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leggono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leen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ils</a:t>
                      </a:r>
                      <a:r>
                        <a:rPr lang="en-GB" sz="2400" dirty="0"/>
                        <a:t>/</a:t>
                      </a:r>
                      <a:r>
                        <a:rPr lang="en-GB" sz="2400" dirty="0" err="1"/>
                        <a:t>elles</a:t>
                      </a:r>
                      <a:r>
                        <a:rPr lang="en-GB" sz="2400" dirty="0"/>
                        <a:t> </a:t>
                      </a:r>
                      <a:r>
                        <a:rPr lang="en-GB" sz="2400" dirty="0" err="1"/>
                        <a:t>lisent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yo</a:t>
                      </a:r>
                      <a:r>
                        <a:rPr lang="en-GB" sz="2400" dirty="0"/>
                        <a:t> ap li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4533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5806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E15CD-B52A-413C-9261-4FB9B6E97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does grammar develop?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814BF-FC9A-4A6C-8F65-5CF59C5FD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5202936" cy="415137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3200" b="1" dirty="0">
                <a:solidFill>
                  <a:srgbClr val="FFFF00"/>
                </a:solidFill>
              </a:rPr>
              <a:t>Words fuse together</a:t>
            </a:r>
          </a:p>
          <a:p>
            <a:pPr>
              <a:lnSpc>
                <a:spcPct val="150000"/>
              </a:lnSpc>
            </a:pPr>
            <a:r>
              <a:rPr lang="en-GB" sz="3200" dirty="0" err="1"/>
              <a:t>gonna</a:t>
            </a:r>
            <a:r>
              <a:rPr lang="en-GB" sz="3200" dirty="0"/>
              <a:t> = going to</a:t>
            </a:r>
          </a:p>
          <a:p>
            <a:pPr>
              <a:lnSpc>
                <a:spcPct val="150000"/>
              </a:lnSpc>
            </a:pPr>
            <a:r>
              <a:rPr lang="en-GB" sz="3200" dirty="0" err="1"/>
              <a:t>wanna</a:t>
            </a:r>
            <a:r>
              <a:rPr lang="en-GB" sz="3200" dirty="0"/>
              <a:t> = want to</a:t>
            </a:r>
          </a:p>
          <a:p>
            <a:pPr>
              <a:lnSpc>
                <a:spcPct val="150000"/>
              </a:lnSpc>
            </a:pPr>
            <a:r>
              <a:rPr lang="en-GB" sz="3200" dirty="0" err="1"/>
              <a:t>shoulda</a:t>
            </a:r>
            <a:r>
              <a:rPr lang="en-GB" sz="3200" dirty="0"/>
              <a:t> = should have</a:t>
            </a:r>
          </a:p>
          <a:p>
            <a:pPr>
              <a:lnSpc>
                <a:spcPct val="150000"/>
              </a:lnSpc>
            </a:pPr>
            <a:r>
              <a:rPr lang="en-GB" sz="3200" dirty="0" err="1"/>
              <a:t>coulda</a:t>
            </a:r>
            <a:r>
              <a:rPr lang="en-GB" sz="3200" dirty="0"/>
              <a:t> = could have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0EEC4C-8AFE-4EC3-8744-1F16809A05E9}"/>
              </a:ext>
            </a:extLst>
          </p:cNvPr>
          <p:cNvSpPr txBox="1">
            <a:spLocks/>
          </p:cNvSpPr>
          <p:nvPr/>
        </p:nvSpPr>
        <p:spPr>
          <a:xfrm>
            <a:off x="6303266" y="2958934"/>
            <a:ext cx="5202936" cy="313469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3200" dirty="0" err="1"/>
              <a:t>gotta</a:t>
            </a:r>
            <a:r>
              <a:rPr lang="en-GB" sz="3200" dirty="0"/>
              <a:t> = got to</a:t>
            </a:r>
          </a:p>
          <a:p>
            <a:pPr>
              <a:lnSpc>
                <a:spcPct val="150000"/>
              </a:lnSpc>
            </a:pPr>
            <a:r>
              <a:rPr lang="en-GB" sz="3200" dirty="0" err="1"/>
              <a:t>woulda</a:t>
            </a:r>
            <a:r>
              <a:rPr lang="en-GB" sz="3200" dirty="0"/>
              <a:t> = would have</a:t>
            </a:r>
          </a:p>
          <a:p>
            <a:pPr>
              <a:lnSpc>
                <a:spcPct val="150000"/>
              </a:lnSpc>
            </a:pPr>
            <a:r>
              <a:rPr lang="en-GB" sz="3200" dirty="0" err="1"/>
              <a:t>mighta</a:t>
            </a:r>
            <a:r>
              <a:rPr lang="en-GB" sz="3200" dirty="0"/>
              <a:t> = might have</a:t>
            </a:r>
          </a:p>
          <a:p>
            <a:pPr>
              <a:lnSpc>
                <a:spcPct val="150000"/>
              </a:lnSpc>
            </a:pPr>
            <a:r>
              <a:rPr lang="en-GB" sz="3200" dirty="0" err="1"/>
              <a:t>musta</a:t>
            </a:r>
            <a:r>
              <a:rPr lang="en-GB" sz="3200" dirty="0"/>
              <a:t> = must have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39C217-7D84-46BE-8FF7-8A160A270F65}"/>
              </a:ext>
            </a:extLst>
          </p:cNvPr>
          <p:cNvSpPr txBox="1"/>
          <p:nvPr/>
        </p:nvSpPr>
        <p:spPr>
          <a:xfrm>
            <a:off x="9682619" y="6345936"/>
            <a:ext cx="2238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Source; </a:t>
            </a:r>
            <a:r>
              <a:rPr lang="en-GB" i="1" dirty="0">
                <a:hlinkClick r:id="rId2"/>
              </a:rPr>
              <a:t>Wiktionary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699536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E15CD-B52A-413C-9261-4FB9B6E97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does grammar develop?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814BF-FC9A-4A6C-8F65-5CF59C5FD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412" y="2723612"/>
            <a:ext cx="4721352" cy="35112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3600" dirty="0" err="1"/>
              <a:t>doora</a:t>
            </a:r>
            <a:r>
              <a:rPr lang="en-GB" sz="3600" dirty="0"/>
              <a:t> = doors</a:t>
            </a:r>
          </a:p>
          <a:p>
            <a:pPr>
              <a:lnSpc>
                <a:spcPct val="100000"/>
              </a:lnSpc>
            </a:pPr>
            <a:r>
              <a:rPr lang="en-GB" sz="3600" dirty="0" err="1"/>
              <a:t>handa</a:t>
            </a:r>
            <a:r>
              <a:rPr lang="en-GB" sz="3600" dirty="0"/>
              <a:t> = hands</a:t>
            </a:r>
          </a:p>
          <a:p>
            <a:pPr>
              <a:lnSpc>
                <a:spcPct val="100000"/>
              </a:lnSpc>
            </a:pPr>
            <a:r>
              <a:rPr lang="en-GB" sz="3600" dirty="0" err="1"/>
              <a:t>beek</a:t>
            </a:r>
            <a:r>
              <a:rPr lang="en-GB" sz="3600" dirty="0"/>
              <a:t> = books</a:t>
            </a:r>
          </a:p>
          <a:p>
            <a:pPr>
              <a:lnSpc>
                <a:spcPct val="100000"/>
              </a:lnSpc>
            </a:pPr>
            <a:r>
              <a:rPr lang="en-GB" sz="3600" dirty="0"/>
              <a:t>gat = goats</a:t>
            </a:r>
          </a:p>
          <a:p>
            <a:pPr>
              <a:lnSpc>
                <a:spcPct val="100000"/>
              </a:lnSpc>
            </a:pPr>
            <a:r>
              <a:rPr lang="en-GB" sz="3600" dirty="0"/>
              <a:t>ack = oaks</a:t>
            </a:r>
          </a:p>
          <a:p>
            <a:pPr marL="0" indent="0">
              <a:lnSpc>
                <a:spcPct val="100000"/>
              </a:lnSpc>
              <a:buNone/>
            </a:pPr>
            <a:endParaRPr lang="en-GB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DCBCBE-3D60-48A5-83BC-4ECF658FF542}"/>
              </a:ext>
            </a:extLst>
          </p:cNvPr>
          <p:cNvSpPr txBox="1"/>
          <p:nvPr/>
        </p:nvSpPr>
        <p:spPr>
          <a:xfrm>
            <a:off x="6784848" y="6345936"/>
            <a:ext cx="4721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Sources: </a:t>
            </a:r>
            <a:r>
              <a:rPr lang="en-GB" i="1" dirty="0">
                <a:hlinkClick r:id="rId2"/>
              </a:rPr>
              <a:t>A brief history of plural word...s</a:t>
            </a:r>
            <a:endParaRPr lang="en-GB" i="1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B9F7388-2FEF-4D1B-9CE9-7A5B00FFBEBA}"/>
              </a:ext>
            </a:extLst>
          </p:cNvPr>
          <p:cNvSpPr txBox="1">
            <a:spLocks/>
          </p:cNvSpPr>
          <p:nvPr/>
        </p:nvSpPr>
        <p:spPr>
          <a:xfrm>
            <a:off x="6515102" y="2705324"/>
            <a:ext cx="4721352" cy="3511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3600" dirty="0" err="1"/>
              <a:t>lambru</a:t>
            </a:r>
            <a:r>
              <a:rPr lang="en-GB" sz="3600" dirty="0"/>
              <a:t> = lambs</a:t>
            </a:r>
          </a:p>
          <a:p>
            <a:pPr>
              <a:lnSpc>
                <a:spcPct val="100000"/>
              </a:lnSpc>
            </a:pPr>
            <a:r>
              <a:rPr lang="en-GB" sz="3600" dirty="0" err="1"/>
              <a:t>eggru</a:t>
            </a:r>
            <a:r>
              <a:rPr lang="en-GB" sz="3600" dirty="0"/>
              <a:t> = eggs</a:t>
            </a:r>
          </a:p>
          <a:p>
            <a:pPr>
              <a:lnSpc>
                <a:spcPct val="100000"/>
              </a:lnSpc>
            </a:pPr>
            <a:r>
              <a:rPr lang="en-GB" sz="3600" dirty="0" err="1"/>
              <a:t>eyen</a:t>
            </a:r>
            <a:r>
              <a:rPr lang="en-GB" sz="3600" dirty="0"/>
              <a:t> = eyes</a:t>
            </a:r>
          </a:p>
          <a:p>
            <a:pPr>
              <a:lnSpc>
                <a:spcPct val="100000"/>
              </a:lnSpc>
            </a:pPr>
            <a:r>
              <a:rPr lang="en-GB" sz="3600" dirty="0" err="1"/>
              <a:t>namen</a:t>
            </a:r>
            <a:r>
              <a:rPr lang="en-GB" sz="3600" dirty="0"/>
              <a:t> = names</a:t>
            </a:r>
          </a:p>
          <a:p>
            <a:pPr>
              <a:lnSpc>
                <a:spcPct val="100000"/>
              </a:lnSpc>
            </a:pPr>
            <a:r>
              <a:rPr lang="en-GB" sz="3600" dirty="0" err="1"/>
              <a:t>toungen</a:t>
            </a:r>
            <a:r>
              <a:rPr lang="en-GB" sz="3600" dirty="0"/>
              <a:t> = tongues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5BA917-5591-4809-9054-03471969185A}"/>
              </a:ext>
            </a:extLst>
          </p:cNvPr>
          <p:cNvSpPr txBox="1"/>
          <p:nvPr/>
        </p:nvSpPr>
        <p:spPr>
          <a:xfrm>
            <a:off x="802412" y="1929677"/>
            <a:ext cx="7884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FF00"/>
                </a:solidFill>
              </a:rPr>
              <a:t>Simplification and generalisation</a:t>
            </a:r>
            <a:endParaRPr lang="en-GB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0807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809" y="1436113"/>
            <a:ext cx="11640367" cy="4397759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</a:pPr>
            <a:r>
              <a:rPr lang="cy-GB" sz="3200" cap="none" dirty="0"/>
              <a:t>Web: </a:t>
            </a:r>
            <a:r>
              <a:rPr lang="cy-GB" sz="3200" cap="none" dirty="0">
                <a:hlinkClick r:id="rId2"/>
              </a:rPr>
              <a:t>www.omniglot.com</a:t>
            </a:r>
            <a:br>
              <a:rPr lang="cy-GB" sz="3200" cap="none" dirty="0"/>
            </a:br>
            <a:r>
              <a:rPr lang="cy-GB" sz="3200" cap="none" dirty="0"/>
              <a:t>Blog: </a:t>
            </a:r>
            <a:r>
              <a:rPr lang="cy-GB" sz="3200" cap="none" dirty="0">
                <a:hlinkClick r:id="rId3"/>
              </a:rPr>
              <a:t>www.omniglot.com/blog</a:t>
            </a:r>
            <a:br>
              <a:rPr lang="cy-GB" sz="3200" cap="none" dirty="0"/>
            </a:br>
            <a:r>
              <a:rPr lang="cy-GB" sz="3200" cap="none" dirty="0"/>
              <a:t>Email: </a:t>
            </a:r>
            <a:r>
              <a:rPr lang="cy-GB" sz="3200" cap="none" dirty="0">
                <a:hlinkClick r:id="rId4"/>
              </a:rPr>
              <a:t>simon@omniglot.com</a:t>
            </a:r>
            <a:br>
              <a:rPr lang="cy-GB" sz="3200" cap="none" dirty="0"/>
            </a:br>
            <a:r>
              <a:rPr lang="cy-GB" sz="3200" cap="none" dirty="0"/>
              <a:t>Presentation: </a:t>
            </a:r>
            <a:r>
              <a:rPr lang="cy-GB" sz="3200" cap="none" dirty="0">
                <a:hlinkClick r:id="rId5"/>
              </a:rPr>
              <a:t>www.omniglot.com/deconlang.pptx</a:t>
            </a:r>
            <a:endParaRPr lang="en-GB" sz="3200" cap="none" dirty="0"/>
          </a:p>
        </p:txBody>
      </p:sp>
    </p:spTree>
    <p:extLst>
      <p:ext uri="{BB962C8B-B14F-4D97-AF65-F5344CB8AC3E}">
        <p14:creationId xmlns:p14="http://schemas.microsoft.com/office/powerpoint/2010/main" val="777411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1700784"/>
            <a:ext cx="10893552" cy="413308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GB" dirty="0">
                <a:latin typeface="+mn-lt"/>
              </a:rPr>
              <a:t>Thank you / Merci / </a:t>
            </a:r>
            <a:r>
              <a:rPr lang="en-GB" dirty="0" err="1">
                <a:latin typeface="+mn-lt"/>
              </a:rPr>
              <a:t>diolch</a:t>
            </a:r>
            <a:r>
              <a:rPr lang="en-GB" dirty="0">
                <a:latin typeface="+mn-lt"/>
              </a:rPr>
              <a:t> / </a:t>
            </a:r>
            <a:r>
              <a:rPr lang="zh-TW" altLang="en-US" dirty="0">
                <a:latin typeface="+mn-lt"/>
              </a:rPr>
              <a:t>謝謝</a:t>
            </a:r>
            <a:br>
              <a:rPr lang="en-GB" altLang="zh-CN" dirty="0">
                <a:latin typeface="+mn-lt"/>
              </a:rPr>
            </a:br>
            <a:r>
              <a:rPr lang="en-GB" altLang="zh-CN" dirty="0">
                <a:latin typeface="+mn-lt"/>
              </a:rPr>
              <a:t>Go </a:t>
            </a:r>
            <a:r>
              <a:rPr lang="en-GB" altLang="zh-CN" dirty="0" err="1">
                <a:latin typeface="+mn-lt"/>
              </a:rPr>
              <a:t>raibh</a:t>
            </a:r>
            <a:r>
              <a:rPr lang="en-GB" altLang="zh-CN" dirty="0">
                <a:latin typeface="+mn-lt"/>
              </a:rPr>
              <a:t> </a:t>
            </a:r>
            <a:r>
              <a:rPr lang="en-GB" altLang="zh-CN" dirty="0" err="1">
                <a:latin typeface="+mn-lt"/>
              </a:rPr>
              <a:t>maith</a:t>
            </a:r>
            <a:r>
              <a:rPr lang="en-GB" altLang="zh-CN" dirty="0">
                <a:latin typeface="+mn-lt"/>
              </a:rPr>
              <a:t> </a:t>
            </a:r>
            <a:r>
              <a:rPr lang="en-GB" altLang="zh-CN" dirty="0" err="1">
                <a:latin typeface="+mn-lt"/>
              </a:rPr>
              <a:t>agaigh</a:t>
            </a:r>
            <a:r>
              <a:rPr lang="en-GB" altLang="zh-CN" dirty="0">
                <a:latin typeface="+mn-lt"/>
              </a:rPr>
              <a:t> / </a:t>
            </a:r>
            <a:r>
              <a:rPr lang="en-GB" altLang="zh-CN" dirty="0" err="1">
                <a:latin typeface="+mn-lt"/>
              </a:rPr>
              <a:t>Danke</a:t>
            </a:r>
            <a:br>
              <a:rPr lang="en-GB" altLang="zh-CN" dirty="0">
                <a:latin typeface="+mn-lt"/>
              </a:rPr>
            </a:br>
            <a:r>
              <a:rPr lang="en-GB" altLang="zh-CN" dirty="0">
                <a:latin typeface="+mn-lt"/>
              </a:rPr>
              <a:t>Gracias / </a:t>
            </a:r>
            <a:r>
              <a:rPr lang="en-GB" altLang="zh-CN" dirty="0" err="1">
                <a:latin typeface="+mn-lt"/>
              </a:rPr>
              <a:t>Dankon</a:t>
            </a:r>
            <a:r>
              <a:rPr lang="en-GB" altLang="zh-CN" dirty="0">
                <a:latin typeface="+mn-lt"/>
              </a:rPr>
              <a:t> / </a:t>
            </a:r>
            <a:r>
              <a:rPr lang="ru-RU" altLang="zh-CN" dirty="0">
                <a:latin typeface="+mn-lt"/>
              </a:rPr>
              <a:t>спасибо</a:t>
            </a:r>
            <a:r>
              <a:rPr lang="en-GB" altLang="zh-CN" dirty="0">
                <a:latin typeface="+mn-lt"/>
              </a:rPr>
              <a:t> / Tack</a:t>
            </a:r>
            <a:br>
              <a:rPr lang="en-GB" altLang="zh-CN" dirty="0">
                <a:latin typeface="+mn-lt"/>
              </a:rPr>
            </a:br>
            <a:r>
              <a:rPr lang="ja-JP" altLang="en-US" dirty="0">
                <a:latin typeface="+mn-lt"/>
              </a:rPr>
              <a:t>ありがとう </a:t>
            </a:r>
            <a:r>
              <a:rPr lang="cy-GB" altLang="ja-JP" dirty="0">
                <a:latin typeface="+mn-lt"/>
              </a:rPr>
              <a:t>/ Tapadh leibh / ďakujem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2404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b="1" dirty="0"/>
              <a:t>Where do words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7777" y="3156547"/>
            <a:ext cx="4954948" cy="1360480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GB" sz="5400" b="1" dirty="0">
                <a:solidFill>
                  <a:srgbClr val="FFFF00"/>
                </a:solidFill>
              </a:rPr>
              <a:t>Babble Words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46A693E-8A61-4507-BAD8-132E97A02F85}"/>
              </a:ext>
            </a:extLst>
          </p:cNvPr>
          <p:cNvSpPr txBox="1">
            <a:spLocks/>
          </p:cNvSpPr>
          <p:nvPr/>
        </p:nvSpPr>
        <p:spPr>
          <a:xfrm>
            <a:off x="504826" y="2102012"/>
            <a:ext cx="3140332" cy="10991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3600" dirty="0"/>
              <a:t>mama / </a:t>
            </a:r>
            <a:r>
              <a:rPr lang="zh-CN" altLang="en-US" sz="3600" dirty="0"/>
              <a:t>妈妈</a:t>
            </a:r>
            <a:endParaRPr lang="en-GB" sz="3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6146CE7-55EE-4AF2-BBED-73F4C1D24931}"/>
              </a:ext>
            </a:extLst>
          </p:cNvPr>
          <p:cNvSpPr txBox="1">
            <a:spLocks/>
          </p:cNvSpPr>
          <p:nvPr/>
        </p:nvSpPr>
        <p:spPr>
          <a:xfrm>
            <a:off x="4301800" y="2057401"/>
            <a:ext cx="3205066" cy="10991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3600" dirty="0" err="1"/>
              <a:t>doudou</a:t>
            </a:r>
            <a:endParaRPr lang="en-GB" sz="36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37C7BD3-2771-435A-AA5E-CF492047F914}"/>
              </a:ext>
            </a:extLst>
          </p:cNvPr>
          <p:cNvSpPr txBox="1">
            <a:spLocks/>
          </p:cNvSpPr>
          <p:nvPr/>
        </p:nvSpPr>
        <p:spPr>
          <a:xfrm>
            <a:off x="3355133" y="5077605"/>
            <a:ext cx="2740867" cy="10991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3600" dirty="0"/>
              <a:t>doggie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F0FE091-EC0F-42A3-805A-D5A8098B6AF0}"/>
              </a:ext>
            </a:extLst>
          </p:cNvPr>
          <p:cNvSpPr txBox="1">
            <a:spLocks/>
          </p:cNvSpPr>
          <p:nvPr/>
        </p:nvSpPr>
        <p:spPr>
          <a:xfrm>
            <a:off x="904291" y="4517027"/>
            <a:ext cx="2740867" cy="10991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3600" dirty="0"/>
              <a:t>gee </a:t>
            </a:r>
            <a:r>
              <a:rPr lang="en-GB" sz="3600" dirty="0" err="1"/>
              <a:t>gee</a:t>
            </a:r>
            <a:endParaRPr lang="en-GB" sz="36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6E9CAEB-7A34-486C-A25C-E5C1A8568701}"/>
              </a:ext>
            </a:extLst>
          </p:cNvPr>
          <p:cNvSpPr txBox="1">
            <a:spLocks/>
          </p:cNvSpPr>
          <p:nvPr/>
        </p:nvSpPr>
        <p:spPr>
          <a:xfrm>
            <a:off x="8256813" y="4251027"/>
            <a:ext cx="2740867" cy="10991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3600" dirty="0"/>
              <a:t>ducky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9FC735-4BB8-40D6-9381-698CF96483A4}"/>
              </a:ext>
            </a:extLst>
          </p:cNvPr>
          <p:cNvSpPr txBox="1"/>
          <p:nvPr/>
        </p:nvSpPr>
        <p:spPr>
          <a:xfrm>
            <a:off x="9526555" y="6176751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Source: </a:t>
            </a:r>
            <a:r>
              <a:rPr lang="en-GB" i="1" dirty="0">
                <a:hlinkClick r:id="rId2"/>
              </a:rPr>
              <a:t>Wikipedia</a:t>
            </a:r>
            <a:endParaRPr lang="en-GB" i="1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65B3035-4C69-41C3-B17B-D41D4C64963E}"/>
              </a:ext>
            </a:extLst>
          </p:cNvPr>
          <p:cNvSpPr txBox="1">
            <a:spLocks/>
          </p:cNvSpPr>
          <p:nvPr/>
        </p:nvSpPr>
        <p:spPr>
          <a:xfrm>
            <a:off x="400439" y="3323019"/>
            <a:ext cx="2436067" cy="10991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3600" dirty="0" err="1"/>
              <a:t>ickle</a:t>
            </a:r>
            <a:endParaRPr lang="en-GB" sz="360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B076216-2966-407C-A96A-2DBA728BDEBC}"/>
              </a:ext>
            </a:extLst>
          </p:cNvPr>
          <p:cNvSpPr txBox="1">
            <a:spLocks/>
          </p:cNvSpPr>
          <p:nvPr/>
        </p:nvSpPr>
        <p:spPr>
          <a:xfrm>
            <a:off x="9297565" y="3105811"/>
            <a:ext cx="2436067" cy="10991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3600" dirty="0"/>
              <a:t>bonbon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38C5C1C-7D33-422B-8111-FFD0789CC84E}"/>
              </a:ext>
            </a:extLst>
          </p:cNvPr>
          <p:cNvSpPr txBox="1">
            <a:spLocks/>
          </p:cNvSpPr>
          <p:nvPr/>
        </p:nvSpPr>
        <p:spPr>
          <a:xfrm>
            <a:off x="7695032" y="2081543"/>
            <a:ext cx="3205066" cy="11400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GB" sz="3600" dirty="0"/>
              <a:t>papa</a:t>
            </a:r>
            <a:r>
              <a:rPr lang="cy-GB" sz="3600" dirty="0"/>
              <a:t> / </a:t>
            </a:r>
            <a:r>
              <a:rPr lang="ja-JP" altLang="en-US" sz="3600" dirty="0"/>
              <a:t>パパ</a:t>
            </a:r>
            <a:endParaRPr lang="en-GB" sz="3600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EACF8DD-72C1-4230-B4E3-E40B1CA72051}"/>
              </a:ext>
            </a:extLst>
          </p:cNvPr>
          <p:cNvSpPr txBox="1">
            <a:spLocks/>
          </p:cNvSpPr>
          <p:nvPr/>
        </p:nvSpPr>
        <p:spPr>
          <a:xfrm>
            <a:off x="5573874" y="5008477"/>
            <a:ext cx="3205066" cy="10991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3600" dirty="0"/>
              <a:t>dodo</a:t>
            </a:r>
          </a:p>
        </p:txBody>
      </p:sp>
    </p:spTree>
    <p:extLst>
      <p:ext uri="{BB962C8B-B14F-4D97-AF65-F5344CB8AC3E}">
        <p14:creationId xmlns:p14="http://schemas.microsoft.com/office/powerpoint/2010/main" val="56539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b="1" dirty="0"/>
              <a:t>Where do words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7053" y="3090949"/>
            <a:ext cx="4801376" cy="10991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GB" sz="4800" b="1" dirty="0">
                <a:solidFill>
                  <a:srgbClr val="FFFF00"/>
                </a:solidFill>
              </a:rPr>
              <a:t>Onomatopoeia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46A693E-8A61-4507-BAD8-132E97A02F85}"/>
              </a:ext>
            </a:extLst>
          </p:cNvPr>
          <p:cNvSpPr txBox="1">
            <a:spLocks/>
          </p:cNvSpPr>
          <p:nvPr/>
        </p:nvSpPr>
        <p:spPr>
          <a:xfrm>
            <a:off x="99046" y="2057401"/>
            <a:ext cx="3498007" cy="15722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b="1" dirty="0"/>
              <a:t>animals sounds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/>
              <a:t>woof, </a:t>
            </a:r>
            <a:r>
              <a:rPr lang="en-GB" sz="2800" dirty="0" err="1"/>
              <a:t>eeyore</a:t>
            </a:r>
            <a:r>
              <a:rPr lang="en-GB" sz="2800" dirty="0"/>
              <a:t>, tweet, moo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8FBD662-F339-442B-8BE9-20BDEDD92A8F}"/>
              </a:ext>
            </a:extLst>
          </p:cNvPr>
          <p:cNvSpPr txBox="1">
            <a:spLocks/>
          </p:cNvSpPr>
          <p:nvPr/>
        </p:nvSpPr>
        <p:spPr>
          <a:xfrm>
            <a:off x="8005664" y="2002554"/>
            <a:ext cx="4307633" cy="15722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b="1" dirty="0"/>
              <a:t>animals names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/>
              <a:t>cuckoo, </a:t>
            </a:r>
            <a:r>
              <a:rPr lang="en-GB" sz="2800" dirty="0" err="1"/>
              <a:t>dikdik</a:t>
            </a:r>
            <a:r>
              <a:rPr lang="en-GB" sz="2800" dirty="0"/>
              <a:t>,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/>
              <a:t>gecko, kookaburra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122EEC0-8659-4824-AA34-D9BA7B1A3821}"/>
              </a:ext>
            </a:extLst>
          </p:cNvPr>
          <p:cNvSpPr txBox="1">
            <a:spLocks/>
          </p:cNvSpPr>
          <p:nvPr/>
        </p:nvSpPr>
        <p:spPr>
          <a:xfrm>
            <a:off x="7007386" y="4655507"/>
            <a:ext cx="4702532" cy="1516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b="1" dirty="0"/>
              <a:t>ideophones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/>
              <a:t>boing, tick-tock,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/>
              <a:t>twinkle, swish, thud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168B635-A437-47E4-A15A-AEA9999BD7E4}"/>
              </a:ext>
            </a:extLst>
          </p:cNvPr>
          <p:cNvSpPr txBox="1">
            <a:spLocks/>
          </p:cNvSpPr>
          <p:nvPr/>
        </p:nvSpPr>
        <p:spPr>
          <a:xfrm>
            <a:off x="99046" y="4655507"/>
            <a:ext cx="6360271" cy="18161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b="1" dirty="0"/>
              <a:t>ideophones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2800" dirty="0"/>
              <a:t>どきどき </a:t>
            </a:r>
            <a:r>
              <a:rPr lang="en-US" altLang="ja-JP" sz="2800" dirty="0"/>
              <a:t>(</a:t>
            </a:r>
            <a:r>
              <a:rPr lang="en-GB" sz="2800" dirty="0"/>
              <a:t>with a throbbing heart)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2800" dirty="0"/>
              <a:t>じろじろ </a:t>
            </a:r>
            <a:r>
              <a:rPr lang="en-US" altLang="ja-JP" sz="2800" dirty="0"/>
              <a:t>(</a:t>
            </a:r>
            <a:r>
              <a:rPr lang="en-GB" sz="2800" dirty="0"/>
              <a:t>stare intently)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2800" dirty="0"/>
              <a:t>ぎらぎら </a:t>
            </a:r>
            <a:r>
              <a:rPr lang="en-US" altLang="ja-JP" sz="2800" dirty="0"/>
              <a:t>(</a:t>
            </a:r>
            <a:r>
              <a:rPr lang="en-GB" sz="2800" dirty="0"/>
              <a:t>dazzlingly)</a:t>
            </a:r>
          </a:p>
        </p:txBody>
      </p:sp>
    </p:spTree>
    <p:extLst>
      <p:ext uri="{BB962C8B-B14F-4D97-AF65-F5344CB8AC3E}">
        <p14:creationId xmlns:p14="http://schemas.microsoft.com/office/powerpoint/2010/main" val="4080139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b="1" dirty="0"/>
              <a:t>Where do words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7777" y="3156547"/>
            <a:ext cx="4954948" cy="1360480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GB" sz="5400" b="1" dirty="0">
                <a:solidFill>
                  <a:srgbClr val="FFFF00"/>
                </a:solidFill>
              </a:rPr>
              <a:t>Metaphors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46A693E-8A61-4507-BAD8-132E97A02F85}"/>
              </a:ext>
            </a:extLst>
          </p:cNvPr>
          <p:cNvSpPr txBox="1">
            <a:spLocks/>
          </p:cNvSpPr>
          <p:nvPr/>
        </p:nvSpPr>
        <p:spPr>
          <a:xfrm>
            <a:off x="2274724" y="2093424"/>
            <a:ext cx="3140332" cy="10991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y-GB" sz="3600" dirty="0"/>
              <a:t>inspire</a:t>
            </a:r>
            <a:endParaRPr lang="en-GB" sz="3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6146CE7-55EE-4AF2-BBED-73F4C1D24931}"/>
              </a:ext>
            </a:extLst>
          </p:cNvPr>
          <p:cNvSpPr txBox="1">
            <a:spLocks/>
          </p:cNvSpPr>
          <p:nvPr/>
        </p:nvSpPr>
        <p:spPr>
          <a:xfrm>
            <a:off x="6096000" y="2184309"/>
            <a:ext cx="2906874" cy="10991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3600" dirty="0"/>
              <a:t>conspire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37C7BD3-2771-435A-AA5E-CF492047F914}"/>
              </a:ext>
            </a:extLst>
          </p:cNvPr>
          <p:cNvSpPr txBox="1">
            <a:spLocks/>
          </p:cNvSpPr>
          <p:nvPr/>
        </p:nvSpPr>
        <p:spPr>
          <a:xfrm>
            <a:off x="4266033" y="4785275"/>
            <a:ext cx="2740867" cy="10991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3600" dirty="0"/>
              <a:t>expire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F0FE091-EC0F-42A3-805A-D5A8098B6AF0}"/>
              </a:ext>
            </a:extLst>
          </p:cNvPr>
          <p:cNvSpPr txBox="1">
            <a:spLocks/>
          </p:cNvSpPr>
          <p:nvPr/>
        </p:nvSpPr>
        <p:spPr>
          <a:xfrm>
            <a:off x="1525166" y="4647476"/>
            <a:ext cx="2740867" cy="10991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3600" dirty="0"/>
              <a:t>perspire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9FC735-4BB8-40D6-9381-698CF96483A4}"/>
              </a:ext>
            </a:extLst>
          </p:cNvPr>
          <p:cNvSpPr txBox="1"/>
          <p:nvPr/>
        </p:nvSpPr>
        <p:spPr>
          <a:xfrm>
            <a:off x="9526555" y="6176751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Source: </a:t>
            </a:r>
            <a:r>
              <a:rPr lang="en-GB" i="1" dirty="0">
                <a:hlinkClick r:id="rId2"/>
              </a:rPr>
              <a:t>Wikipedia</a:t>
            </a:r>
            <a:endParaRPr lang="en-GB" i="1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65B3035-4C69-41C3-B17B-D41D4C64963E}"/>
              </a:ext>
            </a:extLst>
          </p:cNvPr>
          <p:cNvSpPr txBox="1">
            <a:spLocks/>
          </p:cNvSpPr>
          <p:nvPr/>
        </p:nvSpPr>
        <p:spPr>
          <a:xfrm>
            <a:off x="400439" y="3323019"/>
            <a:ext cx="2436067" cy="10991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3600" dirty="0"/>
              <a:t>respire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38C5C1C-7D33-422B-8111-FFD0789CC84E}"/>
              </a:ext>
            </a:extLst>
          </p:cNvPr>
          <p:cNvSpPr txBox="1">
            <a:spLocks/>
          </p:cNvSpPr>
          <p:nvPr/>
        </p:nvSpPr>
        <p:spPr>
          <a:xfrm>
            <a:off x="8301134" y="3435067"/>
            <a:ext cx="3205066" cy="11400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cy-GB" sz="3600" dirty="0"/>
              <a:t>transpire</a:t>
            </a:r>
            <a:endParaRPr lang="en-GB" sz="36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70BFA5E5-917D-4828-B778-A2664501F3AF}"/>
              </a:ext>
            </a:extLst>
          </p:cNvPr>
          <p:cNvSpPr txBox="1">
            <a:spLocks/>
          </p:cNvSpPr>
          <p:nvPr/>
        </p:nvSpPr>
        <p:spPr>
          <a:xfrm>
            <a:off x="7006900" y="4725107"/>
            <a:ext cx="2740867" cy="10991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3600" dirty="0"/>
              <a:t>aspire</a:t>
            </a:r>
          </a:p>
        </p:txBody>
      </p:sp>
    </p:spTree>
    <p:extLst>
      <p:ext uri="{BB962C8B-B14F-4D97-AF65-F5344CB8AC3E}">
        <p14:creationId xmlns:p14="http://schemas.microsoft.com/office/powerpoint/2010/main" val="951228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b="1" dirty="0"/>
              <a:t>Where do words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2117" y="3017929"/>
            <a:ext cx="4602075" cy="1420389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GB" sz="5400" b="1" dirty="0">
                <a:solidFill>
                  <a:srgbClr val="FFFF00"/>
                </a:solidFill>
              </a:rPr>
              <a:t>Loanwords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46A693E-8A61-4507-BAD8-132E97A02F85}"/>
              </a:ext>
            </a:extLst>
          </p:cNvPr>
          <p:cNvSpPr txBox="1">
            <a:spLocks/>
          </p:cNvSpPr>
          <p:nvPr/>
        </p:nvSpPr>
        <p:spPr>
          <a:xfrm>
            <a:off x="1198015" y="2372630"/>
            <a:ext cx="2268687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robot</a:t>
            </a:r>
            <a:endParaRPr lang="en-GB" sz="36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3A6AC3-89E4-44BF-AC92-5F3916E607E1}"/>
              </a:ext>
            </a:extLst>
          </p:cNvPr>
          <p:cNvSpPr txBox="1">
            <a:spLocks/>
          </p:cNvSpPr>
          <p:nvPr/>
        </p:nvSpPr>
        <p:spPr>
          <a:xfrm>
            <a:off x="8125325" y="2265351"/>
            <a:ext cx="320914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tungsten</a:t>
            </a:r>
            <a:endParaRPr lang="en-GB" sz="36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E20E3DA-C0CD-4D93-ADE8-69B78A8C921F}"/>
              </a:ext>
            </a:extLst>
          </p:cNvPr>
          <p:cNvSpPr txBox="1">
            <a:spLocks/>
          </p:cNvSpPr>
          <p:nvPr/>
        </p:nvSpPr>
        <p:spPr>
          <a:xfrm>
            <a:off x="4139788" y="4641530"/>
            <a:ext cx="3209143" cy="8948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whisk(e)y</a:t>
            </a:r>
            <a:endParaRPr lang="en-GB" sz="360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CFFE60F-17C9-49E9-BD3F-D63B240323BD}"/>
              </a:ext>
            </a:extLst>
          </p:cNvPr>
          <p:cNvSpPr txBox="1">
            <a:spLocks/>
          </p:cNvSpPr>
          <p:nvPr/>
        </p:nvSpPr>
        <p:spPr>
          <a:xfrm>
            <a:off x="7821702" y="4712052"/>
            <a:ext cx="3209143" cy="8557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aardvark</a:t>
            </a:r>
            <a:endParaRPr lang="en-GB" sz="4000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CE6855-F7FA-4730-9BBA-50A8EB9F0B90}"/>
              </a:ext>
            </a:extLst>
          </p:cNvPr>
          <p:cNvSpPr txBox="1">
            <a:spLocks/>
          </p:cNvSpPr>
          <p:nvPr/>
        </p:nvSpPr>
        <p:spPr>
          <a:xfrm>
            <a:off x="4568511" y="2120120"/>
            <a:ext cx="2780420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4000" dirty="0"/>
              <a:t>sombrero</a:t>
            </a:r>
            <a:endParaRPr lang="en-GB" sz="360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513A6FB7-6E8A-41B8-A4C5-BE358DE484E0}"/>
              </a:ext>
            </a:extLst>
          </p:cNvPr>
          <p:cNvSpPr txBox="1">
            <a:spLocks/>
          </p:cNvSpPr>
          <p:nvPr/>
        </p:nvSpPr>
        <p:spPr>
          <a:xfrm>
            <a:off x="8550353" y="3408974"/>
            <a:ext cx="3209143" cy="874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orangutan</a:t>
            </a:r>
            <a:endParaRPr lang="en-GB" sz="2400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6799EFF4-D7BA-47A7-BEDF-83DC38ED18CF}"/>
              </a:ext>
            </a:extLst>
          </p:cNvPr>
          <p:cNvSpPr txBox="1">
            <a:spLocks/>
          </p:cNvSpPr>
          <p:nvPr/>
        </p:nvSpPr>
        <p:spPr>
          <a:xfrm>
            <a:off x="811241" y="3408974"/>
            <a:ext cx="1436734" cy="75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wiki</a:t>
            </a:r>
            <a:endParaRPr lang="en-GB" sz="2800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CB18F71-36A1-4565-A00A-63E937675869}"/>
              </a:ext>
            </a:extLst>
          </p:cNvPr>
          <p:cNvSpPr txBox="1">
            <a:spLocks/>
          </p:cNvSpPr>
          <p:nvPr/>
        </p:nvSpPr>
        <p:spPr>
          <a:xfrm>
            <a:off x="811241" y="4767358"/>
            <a:ext cx="180394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corgi</a:t>
            </a:r>
            <a:endParaRPr lang="en-GB" sz="360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3014DA3-E5C3-47C7-8D2C-1EC74D3179AE}"/>
              </a:ext>
            </a:extLst>
          </p:cNvPr>
          <p:cNvSpPr txBox="1">
            <a:spLocks/>
          </p:cNvSpPr>
          <p:nvPr/>
        </p:nvSpPr>
        <p:spPr>
          <a:xfrm>
            <a:off x="2125504" y="3944380"/>
            <a:ext cx="1959817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car</a:t>
            </a:r>
            <a:endParaRPr lang="en-GB" sz="3600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54EEF8E-A51E-4CC0-9669-930AC86DEA6C}"/>
              </a:ext>
            </a:extLst>
          </p:cNvPr>
          <p:cNvSpPr txBox="1">
            <a:spLocks/>
          </p:cNvSpPr>
          <p:nvPr/>
        </p:nvSpPr>
        <p:spPr>
          <a:xfrm>
            <a:off x="2281003" y="5791590"/>
            <a:ext cx="2089297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cider</a:t>
            </a:r>
            <a:endParaRPr lang="en-GB" sz="360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69D7E9F-1A7E-442A-977D-8F1C82F7269F}"/>
              </a:ext>
            </a:extLst>
          </p:cNvPr>
          <p:cNvSpPr txBox="1">
            <a:spLocks/>
          </p:cNvSpPr>
          <p:nvPr/>
        </p:nvSpPr>
        <p:spPr>
          <a:xfrm>
            <a:off x="6687358" y="5755116"/>
            <a:ext cx="2268688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4000" dirty="0"/>
              <a:t>tundra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034065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b="1" dirty="0"/>
              <a:t>Where do words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648" y="3017930"/>
            <a:ext cx="4933183" cy="130450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GB" sz="5400" b="1" dirty="0">
                <a:solidFill>
                  <a:srgbClr val="FFFF00"/>
                </a:solidFill>
              </a:rPr>
              <a:t>Loanwords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46A693E-8A61-4507-BAD8-132E97A02F85}"/>
              </a:ext>
            </a:extLst>
          </p:cNvPr>
          <p:cNvSpPr txBox="1">
            <a:spLocks/>
          </p:cNvSpPr>
          <p:nvPr/>
        </p:nvSpPr>
        <p:spPr>
          <a:xfrm>
            <a:off x="747037" y="2120121"/>
            <a:ext cx="320914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sq-AL" sz="4000" dirty="0"/>
              <a:t>kompjuter</a:t>
            </a:r>
            <a:endParaRPr lang="en-GB" sz="36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3A6AC3-89E4-44BF-AC92-5F3916E607E1}"/>
              </a:ext>
            </a:extLst>
          </p:cNvPr>
          <p:cNvSpPr txBox="1">
            <a:spLocks/>
          </p:cNvSpPr>
          <p:nvPr/>
        </p:nvSpPr>
        <p:spPr>
          <a:xfrm>
            <a:off x="8125325" y="2265351"/>
            <a:ext cx="320914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000" dirty="0"/>
              <a:t>компьютер</a:t>
            </a:r>
            <a:endParaRPr lang="en-GB" sz="36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E20E3DA-C0CD-4D93-ADE8-69B78A8C921F}"/>
              </a:ext>
            </a:extLst>
          </p:cNvPr>
          <p:cNvSpPr txBox="1">
            <a:spLocks/>
          </p:cNvSpPr>
          <p:nvPr/>
        </p:nvSpPr>
        <p:spPr>
          <a:xfrm>
            <a:off x="4232716" y="4531549"/>
            <a:ext cx="3426079" cy="11761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ka-GE" sz="4000" dirty="0"/>
              <a:t>კომპიუტერი</a:t>
            </a:r>
            <a:endParaRPr lang="cy-GB" sz="40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600" dirty="0"/>
              <a:t>(</a:t>
            </a:r>
            <a:r>
              <a:rPr lang="en-GB" sz="3600" dirty="0" err="1"/>
              <a:t>k’omp’iut’eri</a:t>
            </a:r>
            <a:r>
              <a:rPr lang="en-GB" sz="3600" dirty="0"/>
              <a:t>)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CFFE60F-17C9-49E9-BD3F-D63B240323BD}"/>
              </a:ext>
            </a:extLst>
          </p:cNvPr>
          <p:cNvSpPr txBox="1">
            <a:spLocks/>
          </p:cNvSpPr>
          <p:nvPr/>
        </p:nvSpPr>
        <p:spPr>
          <a:xfrm>
            <a:off x="7658795" y="4800461"/>
            <a:ext cx="3209143" cy="14231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km-KH" sz="5400" dirty="0"/>
              <a:t>កុំព្យូទ័រ</a:t>
            </a:r>
            <a:endParaRPr lang="cy-GB" sz="54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/>
              <a:t>(</a:t>
            </a:r>
            <a:r>
              <a:rPr lang="en-GB" sz="2800" dirty="0" err="1"/>
              <a:t>kompyoutr</a:t>
            </a:r>
            <a:r>
              <a:rPr lang="en-GB" sz="2800" dirty="0"/>
              <a:t>)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CE6855-F7FA-4730-9BBA-50A8EB9F0B90}"/>
              </a:ext>
            </a:extLst>
          </p:cNvPr>
          <p:cNvSpPr txBox="1">
            <a:spLocks/>
          </p:cNvSpPr>
          <p:nvPr/>
        </p:nvSpPr>
        <p:spPr>
          <a:xfrm>
            <a:off x="4205596" y="2151481"/>
            <a:ext cx="344602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000" dirty="0" err="1"/>
              <a:t>ikhompyutha</a:t>
            </a:r>
            <a:endParaRPr lang="en-GB" sz="360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513A6FB7-6E8A-41B8-A4C5-BE358DE484E0}"/>
              </a:ext>
            </a:extLst>
          </p:cNvPr>
          <p:cNvSpPr txBox="1">
            <a:spLocks/>
          </p:cNvSpPr>
          <p:nvPr/>
        </p:nvSpPr>
        <p:spPr>
          <a:xfrm>
            <a:off x="8550353" y="3308390"/>
            <a:ext cx="3209143" cy="12829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ml-IN" sz="4000" dirty="0">
                <a:latin typeface="Code2000" panose="02000600000000000000" pitchFamily="2" charset="-128"/>
                <a:ea typeface="Code2000" panose="02000600000000000000" pitchFamily="2" charset="-128"/>
                <a:cs typeface="Code2000" panose="02000600000000000000" pitchFamily="2" charset="-128"/>
              </a:rPr>
              <a:t>കമ്പ്യൂട്ടർ</a:t>
            </a:r>
            <a:endParaRPr lang="cy-GB" sz="4000" dirty="0">
              <a:latin typeface="Code2000" panose="02000600000000000000" pitchFamily="2" charset="-128"/>
              <a:ea typeface="Code2000" panose="02000600000000000000" pitchFamily="2" charset="-128"/>
              <a:cs typeface="Code2000" panose="02000600000000000000" pitchFamily="2" charset="-128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2800" dirty="0"/>
              <a:t>(</a:t>
            </a:r>
            <a:r>
              <a:rPr lang="en-GB" sz="2800" dirty="0" err="1"/>
              <a:t>kampyūṭṭar</a:t>
            </a:r>
            <a:r>
              <a:rPr lang="cy-GB" sz="2800" dirty="0"/>
              <a:t>)</a:t>
            </a:r>
            <a:endParaRPr lang="en-GB" sz="2400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6799EFF4-D7BA-47A7-BEDF-83DC38ED18CF}"/>
              </a:ext>
            </a:extLst>
          </p:cNvPr>
          <p:cNvSpPr txBox="1">
            <a:spLocks/>
          </p:cNvSpPr>
          <p:nvPr/>
        </p:nvSpPr>
        <p:spPr>
          <a:xfrm>
            <a:off x="257559" y="3151095"/>
            <a:ext cx="3209143" cy="12829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am-ET" sz="4000" dirty="0"/>
              <a:t>ኮምፒተር</a:t>
            </a:r>
            <a:endParaRPr lang="cy-GB" sz="40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/>
              <a:t>(</a:t>
            </a:r>
            <a:r>
              <a:rPr lang="en-GB" sz="2800" dirty="0" err="1"/>
              <a:t>komipīteri</a:t>
            </a:r>
            <a:r>
              <a:rPr lang="en-GB" sz="2800" dirty="0"/>
              <a:t>)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CB18F71-36A1-4565-A00A-63E937675869}"/>
              </a:ext>
            </a:extLst>
          </p:cNvPr>
          <p:cNvSpPr txBox="1">
            <a:spLocks/>
          </p:cNvSpPr>
          <p:nvPr/>
        </p:nvSpPr>
        <p:spPr>
          <a:xfrm>
            <a:off x="582974" y="4830466"/>
            <a:ext cx="320914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4000" dirty="0"/>
              <a:t>komputer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070366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b="1" dirty="0"/>
              <a:t>Where do words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2117" y="3017930"/>
            <a:ext cx="4432821" cy="10991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GB" sz="4800" b="1" dirty="0">
                <a:solidFill>
                  <a:srgbClr val="FFFF00"/>
                </a:solidFill>
              </a:rPr>
              <a:t>Native roots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46A693E-8A61-4507-BAD8-132E97A02F85}"/>
              </a:ext>
            </a:extLst>
          </p:cNvPr>
          <p:cNvSpPr txBox="1">
            <a:spLocks/>
          </p:cNvSpPr>
          <p:nvPr/>
        </p:nvSpPr>
        <p:spPr>
          <a:xfrm>
            <a:off x="747037" y="2120121"/>
            <a:ext cx="320914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4000" dirty="0" err="1"/>
              <a:t>rekenaar</a:t>
            </a:r>
            <a:endParaRPr lang="en-GB" sz="36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3A6AC3-89E4-44BF-AC92-5F3916E607E1}"/>
              </a:ext>
            </a:extLst>
          </p:cNvPr>
          <p:cNvSpPr txBox="1">
            <a:spLocks/>
          </p:cNvSpPr>
          <p:nvPr/>
        </p:nvSpPr>
        <p:spPr>
          <a:xfrm>
            <a:off x="7836076" y="2206844"/>
            <a:ext cx="320914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4000" dirty="0" err="1"/>
              <a:t>počítač</a:t>
            </a:r>
            <a:endParaRPr lang="en-GB" sz="36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E20E3DA-C0CD-4D93-ADE8-69B78A8C921F}"/>
              </a:ext>
            </a:extLst>
          </p:cNvPr>
          <p:cNvSpPr txBox="1">
            <a:spLocks/>
          </p:cNvSpPr>
          <p:nvPr/>
        </p:nvSpPr>
        <p:spPr>
          <a:xfrm>
            <a:off x="747037" y="4629940"/>
            <a:ext cx="320914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4800" dirty="0"/>
              <a:t>计算机</a:t>
            </a:r>
            <a:endParaRPr lang="en-GB" sz="440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CFFE60F-17C9-49E9-BD3F-D63B240323BD}"/>
              </a:ext>
            </a:extLst>
          </p:cNvPr>
          <p:cNvSpPr txBox="1">
            <a:spLocks/>
          </p:cNvSpPr>
          <p:nvPr/>
        </p:nvSpPr>
        <p:spPr>
          <a:xfrm>
            <a:off x="4220976" y="5676082"/>
            <a:ext cx="320914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4000" dirty="0" err="1"/>
              <a:t>tölva</a:t>
            </a:r>
            <a:endParaRPr lang="en-GB" sz="3600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CE6855-F7FA-4730-9BBA-50A8EB9F0B90}"/>
              </a:ext>
            </a:extLst>
          </p:cNvPr>
          <p:cNvSpPr txBox="1">
            <a:spLocks/>
          </p:cNvSpPr>
          <p:nvPr/>
        </p:nvSpPr>
        <p:spPr>
          <a:xfrm>
            <a:off x="4851034" y="2039762"/>
            <a:ext cx="1949029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4800" dirty="0"/>
              <a:t>電腦</a:t>
            </a:r>
            <a:endParaRPr lang="en-GB" sz="440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513A6FB7-6E8A-41B8-A4C5-BE358DE484E0}"/>
              </a:ext>
            </a:extLst>
          </p:cNvPr>
          <p:cNvSpPr txBox="1">
            <a:spLocks/>
          </p:cNvSpPr>
          <p:nvPr/>
        </p:nvSpPr>
        <p:spPr>
          <a:xfrm>
            <a:off x="8224938" y="3326352"/>
            <a:ext cx="320914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4000" dirty="0" err="1"/>
              <a:t>számítógép</a:t>
            </a:r>
            <a:endParaRPr lang="en-GB" sz="3600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6799EFF4-D7BA-47A7-BEDF-83DC38ED18CF}"/>
              </a:ext>
            </a:extLst>
          </p:cNvPr>
          <p:cNvSpPr txBox="1">
            <a:spLocks/>
          </p:cNvSpPr>
          <p:nvPr/>
        </p:nvSpPr>
        <p:spPr>
          <a:xfrm>
            <a:off x="406848" y="3429000"/>
            <a:ext cx="320914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l-GR" sz="4000" dirty="0"/>
              <a:t>υπολογιστή</a:t>
            </a:r>
            <a:endParaRPr lang="en-GB" sz="3600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CB18F71-36A1-4565-A00A-63E937675869}"/>
              </a:ext>
            </a:extLst>
          </p:cNvPr>
          <p:cNvSpPr txBox="1">
            <a:spLocks/>
          </p:cNvSpPr>
          <p:nvPr/>
        </p:nvSpPr>
        <p:spPr>
          <a:xfrm>
            <a:off x="7836076" y="4550938"/>
            <a:ext cx="320914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4000" dirty="0" err="1"/>
              <a:t>cyfrifiadur</a:t>
            </a:r>
            <a:endParaRPr lang="en-GB" sz="3600" dirty="0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2FE76668-4872-463E-86A3-6057D9473607}"/>
              </a:ext>
            </a:extLst>
          </p:cNvPr>
          <p:cNvSpPr txBox="1">
            <a:spLocks/>
          </p:cNvSpPr>
          <p:nvPr/>
        </p:nvSpPr>
        <p:spPr>
          <a:xfrm>
            <a:off x="4355925" y="4510617"/>
            <a:ext cx="3209143" cy="835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4000" dirty="0" err="1"/>
              <a:t>datamaskin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53307512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1854</TotalTime>
  <Words>1175</Words>
  <Application>Microsoft Office PowerPoint</Application>
  <PresentationFormat>Widescreen</PresentationFormat>
  <Paragraphs>353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5" baseType="lpstr">
      <vt:lpstr>Code2000</vt:lpstr>
      <vt:lpstr>ＭＳ Ｐゴシック</vt:lpstr>
      <vt:lpstr>新細明體</vt:lpstr>
      <vt:lpstr>宋体</vt:lpstr>
      <vt:lpstr>Arial</vt:lpstr>
      <vt:lpstr>Calibri</vt:lpstr>
      <vt:lpstr>Century Gothic</vt:lpstr>
      <vt:lpstr>DaunPenh</vt:lpstr>
      <vt:lpstr>Nyala</vt:lpstr>
      <vt:lpstr>Sylfaen</vt:lpstr>
      <vt:lpstr>Vapor Trail</vt:lpstr>
      <vt:lpstr>Deconstructing Language</vt:lpstr>
      <vt:lpstr>Summary</vt:lpstr>
      <vt:lpstr>What is a word?</vt:lpstr>
      <vt:lpstr>Where do words come from?</vt:lpstr>
      <vt:lpstr>Where do words come from?</vt:lpstr>
      <vt:lpstr>Where do words come from?</vt:lpstr>
      <vt:lpstr>Where do words come from?</vt:lpstr>
      <vt:lpstr>Where do words come from?</vt:lpstr>
      <vt:lpstr>Where do words come from?</vt:lpstr>
      <vt:lpstr>Where do words come from?</vt:lpstr>
      <vt:lpstr>Where do words come from?</vt:lpstr>
      <vt:lpstr>Where do words come from?</vt:lpstr>
      <vt:lpstr>Where do words come from?</vt:lpstr>
      <vt:lpstr>Where do words come from?</vt:lpstr>
      <vt:lpstr>Where do words come from?</vt:lpstr>
      <vt:lpstr>Where do words come from?</vt:lpstr>
      <vt:lpstr>Where do words come from?</vt:lpstr>
      <vt:lpstr>How and why do words change?</vt:lpstr>
      <vt:lpstr>Sound changes</vt:lpstr>
      <vt:lpstr>Sound changes</vt:lpstr>
      <vt:lpstr>Sound changes</vt:lpstr>
      <vt:lpstr>Sound changes</vt:lpstr>
      <vt:lpstr>Sound changes</vt:lpstr>
      <vt:lpstr>Meaning changes</vt:lpstr>
      <vt:lpstr>Deliberate changes</vt:lpstr>
      <vt:lpstr>Deliberate changes</vt:lpstr>
      <vt:lpstr>Sound changes</vt:lpstr>
      <vt:lpstr>Sound changes</vt:lpstr>
      <vt:lpstr>What is grammar?</vt:lpstr>
      <vt:lpstr>How does grammar develop?</vt:lpstr>
      <vt:lpstr>How does grammar develop?</vt:lpstr>
      <vt:lpstr>How does grammar develop?</vt:lpstr>
      <vt:lpstr>Web: www.omniglot.com Blog: www.omniglot.com/blog Email: simon@omniglot.com Presentation: www.omniglot.com/deconlang.pptx</vt:lpstr>
      <vt:lpstr>Thank you / Merci / diolch / 謝謝 Go raibh maith agaigh / Danke Gracias / Dankon / спасибо / Tack ありがとう / Tapadh leibh / ďakujem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Manx (Gaelic)</dc:title>
  <dc:creator>Simon Ager</dc:creator>
  <cp:lastModifiedBy>Simon Ager</cp:lastModifiedBy>
  <cp:revision>452</cp:revision>
  <dcterms:created xsi:type="dcterms:W3CDTF">2016-02-22T11:12:06Z</dcterms:created>
  <dcterms:modified xsi:type="dcterms:W3CDTF">2018-06-01T06:52:34Z</dcterms:modified>
</cp:coreProperties>
</file>