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1" r:id="rId1"/>
  </p:sldMasterIdLst>
  <p:notesMasterIdLst>
    <p:notesMasterId r:id="rId37"/>
  </p:notesMasterIdLst>
  <p:handoutMasterIdLst>
    <p:handoutMasterId r:id="rId38"/>
  </p:handoutMasterIdLst>
  <p:sldIdLst>
    <p:sldId id="257" r:id="rId2"/>
    <p:sldId id="258" r:id="rId3"/>
    <p:sldId id="266" r:id="rId4"/>
    <p:sldId id="286" r:id="rId5"/>
    <p:sldId id="297" r:id="rId6"/>
    <p:sldId id="267" r:id="rId7"/>
    <p:sldId id="287" r:id="rId8"/>
    <p:sldId id="285" r:id="rId9"/>
    <p:sldId id="288" r:id="rId10"/>
    <p:sldId id="277" r:id="rId11"/>
    <p:sldId id="295" r:id="rId12"/>
    <p:sldId id="276" r:id="rId13"/>
    <p:sldId id="268" r:id="rId14"/>
    <p:sldId id="281" r:id="rId15"/>
    <p:sldId id="279" r:id="rId16"/>
    <p:sldId id="280" r:id="rId17"/>
    <p:sldId id="283" r:id="rId18"/>
    <p:sldId id="282" r:id="rId19"/>
    <p:sldId id="271" r:id="rId20"/>
    <p:sldId id="272" r:id="rId21"/>
    <p:sldId id="273" r:id="rId22"/>
    <p:sldId id="296" r:id="rId23"/>
    <p:sldId id="278" r:id="rId24"/>
    <p:sldId id="270" r:id="rId25"/>
    <p:sldId id="274" r:id="rId26"/>
    <p:sldId id="269" r:id="rId27"/>
    <p:sldId id="289" r:id="rId28"/>
    <p:sldId id="290" r:id="rId29"/>
    <p:sldId id="291" r:id="rId30"/>
    <p:sldId id="292" r:id="rId31"/>
    <p:sldId id="293" r:id="rId32"/>
    <p:sldId id="294" r:id="rId33"/>
    <p:sldId id="265" r:id="rId34"/>
    <p:sldId id="284" r:id="rId35"/>
    <p:sldId id="298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17" y="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B1E0-F476-4322-AA53-0018286DBC2F}" type="datetime1">
              <a:rPr lang="en-US" smtClean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6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73E2-E386-4A38-B838-238D9BA645F8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6478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73E2-E386-4A38-B838-238D9BA645F8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7195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73E2-E386-4A38-B838-238D9BA645F8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85726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73E2-E386-4A38-B838-238D9BA645F8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6085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73E2-E386-4A38-B838-238D9BA645F8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7568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73E2-E386-4A38-B838-238D9BA645F8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4511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944-B6E8-44FA-B3BC-28C8F3B97A63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0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BA2A-22AB-40C3-A6FE-08AE8F5EAD50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6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9E97-DADD-4C08-B07A-21ABC2EC9C0C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2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6430-5DC0-47CA-BF30-F2CEF34F1CCC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E9D0-9F88-4809-9326-E87DB6BC4685}" type="datetime1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73E2-E386-4A38-B838-238D9BA645F8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0047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020A-2292-4331-AC54-713AADF8BC0C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A559-F34C-48D0-A2A2-37B0B078BBAB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6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B5B2-44EC-4F73-968D-750C1952CA62}" type="datetime1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9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73E2-E386-4A38-B838-238D9BA645F8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2025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BCC73E2-E386-4A38-B838-238D9BA645F8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82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874" r:id="rId13"/>
    <p:sldLayoutId id="2147483875" r:id="rId14"/>
    <p:sldLayoutId id="2147483876" r:id="rId15"/>
    <p:sldLayoutId id="2147483877" r:id="rId16"/>
    <p:sldLayoutId id="2147483878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celtic.omniglot.com/" TargetMode="External"/><Relationship Id="rId2" Type="http://schemas.openxmlformats.org/officeDocument/2006/relationships/hyperlink" Target="https://celtiadur.omniglo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nnin.info/Mannin/fockleyr/e2m.php" TargetMode="External"/><Relationship Id="rId5" Type="http://schemas.openxmlformats.org/officeDocument/2006/relationships/hyperlink" Target="https://www.faclair.com/" TargetMode="External"/><Relationship Id="rId4" Type="http://schemas.openxmlformats.org/officeDocument/2006/relationships/hyperlink" Target="https://www.teanglann.ie/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elsh-dictionary.ac.uk/gpc/gpc.html" TargetMode="External"/><Relationship Id="rId2" Type="http://schemas.openxmlformats.org/officeDocument/2006/relationships/hyperlink" Target="http://www.ceantar.org/Dicts/MB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ktionary.org/" TargetMode="External"/><Relationship Id="rId5" Type="http://schemas.openxmlformats.org/officeDocument/2006/relationships/hyperlink" Target="http://www.grandterrier.net/dicobzh/" TargetMode="External"/><Relationship Id="rId4" Type="http://schemas.openxmlformats.org/officeDocument/2006/relationships/hyperlink" Target="https://www.cornishdictionary.org.uk/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479765"/>
            <a:ext cx="12191998" cy="1273629"/>
          </a:xfrm>
        </p:spPr>
        <p:txBody>
          <a:bodyPr anchor="t">
            <a:no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Celtic Connections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5630255"/>
            <a:ext cx="12191999" cy="1003955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1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Simon Ager (Omniglot.com)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089379-AF3E-4B6C-B856-8EB30E582B09}"/>
              </a:ext>
            </a:extLst>
          </p:cNvPr>
          <p:cNvSpPr txBox="1"/>
          <p:nvPr/>
        </p:nvSpPr>
        <p:spPr>
          <a:xfrm>
            <a:off x="1750422" y="4217711"/>
            <a:ext cx="86998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>
                <a:solidFill>
                  <a:schemeClr val="bg1"/>
                </a:solidFill>
              </a:rPr>
              <a:t>Cymraeg</a:t>
            </a:r>
            <a:r>
              <a:rPr lang="en-GB" sz="3200" dirty="0">
                <a:solidFill>
                  <a:schemeClr val="bg1"/>
                </a:solidFill>
              </a:rPr>
              <a:t>               </a:t>
            </a:r>
            <a:r>
              <a:rPr lang="en-GB" sz="3200" dirty="0" err="1">
                <a:solidFill>
                  <a:schemeClr val="bg1"/>
                </a:solidFill>
              </a:rPr>
              <a:t>Kernewek</a:t>
            </a:r>
            <a:r>
              <a:rPr lang="en-GB" sz="3200" dirty="0">
                <a:solidFill>
                  <a:schemeClr val="bg1"/>
                </a:solidFill>
              </a:rPr>
              <a:t>        </a:t>
            </a:r>
            <a:r>
              <a:rPr lang="en-GB" sz="3200" dirty="0" err="1">
                <a:solidFill>
                  <a:schemeClr val="bg1"/>
                </a:solidFill>
              </a:rPr>
              <a:t>Brezhoneg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775D3B-FB0D-4292-A83A-037B0EE6F209}"/>
              </a:ext>
            </a:extLst>
          </p:cNvPr>
          <p:cNvSpPr txBox="1"/>
          <p:nvPr/>
        </p:nvSpPr>
        <p:spPr>
          <a:xfrm>
            <a:off x="1750422" y="1370444"/>
            <a:ext cx="8543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>
                <a:solidFill>
                  <a:schemeClr val="accent4">
                    <a:lumMod val="75000"/>
                  </a:schemeClr>
                </a:solidFill>
              </a:rPr>
              <a:t>Gaeilge</a:t>
            </a:r>
            <a:r>
              <a:rPr lang="en-GB" sz="3200" dirty="0">
                <a:solidFill>
                  <a:schemeClr val="accent4">
                    <a:lumMod val="75000"/>
                  </a:schemeClr>
                </a:solidFill>
              </a:rPr>
              <a:t>                  </a:t>
            </a:r>
            <a:r>
              <a:rPr lang="en-GB" sz="3200" dirty="0" err="1">
                <a:solidFill>
                  <a:schemeClr val="accent4">
                    <a:lumMod val="75000"/>
                  </a:schemeClr>
                </a:solidFill>
              </a:rPr>
              <a:t>Gàidhlig</a:t>
            </a:r>
            <a:r>
              <a:rPr lang="en-GB" sz="3200" dirty="0">
                <a:solidFill>
                  <a:schemeClr val="accent4">
                    <a:lumMod val="75000"/>
                  </a:schemeClr>
                </a:solidFill>
              </a:rPr>
              <a:t>                </a:t>
            </a:r>
            <a:r>
              <a:rPr lang="en-GB" sz="3200" dirty="0" err="1">
                <a:solidFill>
                  <a:schemeClr val="accent4">
                    <a:lumMod val="75000"/>
                  </a:schemeClr>
                </a:solidFill>
              </a:rPr>
              <a:t>Gaelg</a:t>
            </a:r>
            <a:endParaRPr lang="en-GB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3610"/>
          </a:xfrm>
        </p:spPr>
        <p:txBody>
          <a:bodyPr/>
          <a:lstStyle/>
          <a:p>
            <a:r>
              <a:rPr lang="en-GB" b="1" dirty="0"/>
              <a:t>Bigness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145495"/>
              </p:ext>
            </p:extLst>
          </p:nvPr>
        </p:nvGraphicFramePr>
        <p:xfrm>
          <a:off x="751858" y="1417319"/>
          <a:ext cx="10954138" cy="4274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67867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02162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mór</a:t>
                      </a:r>
                      <a:r>
                        <a:rPr lang="en-GB" sz="2400" dirty="0"/>
                        <a:t> = big, great, 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meur</a:t>
                      </a:r>
                      <a:r>
                        <a:rPr lang="en-GB" sz="2400" dirty="0"/>
                        <a:t> = big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202162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mòr</a:t>
                      </a:r>
                      <a:r>
                        <a:rPr lang="en-GB" sz="2400" dirty="0"/>
                        <a:t> = big, great, large, bulky, high, tall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meur</a:t>
                      </a:r>
                      <a:r>
                        <a:rPr lang="en-GB" sz="2400" dirty="0"/>
                        <a:t> = great, grand, large, substantial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202162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mooar</a:t>
                      </a:r>
                      <a:r>
                        <a:rPr lang="en-GB" sz="2400" dirty="0"/>
                        <a:t> = big, great, heavy, tall, 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mawr</a:t>
                      </a:r>
                      <a:r>
                        <a:rPr lang="en-GB" sz="2400" dirty="0"/>
                        <a:t> = large, big, fully-grown, heavy, long, deep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65DC004-8850-4241-8177-7EA43B3CE71B}"/>
              </a:ext>
            </a:extLst>
          </p:cNvPr>
          <p:cNvSpPr/>
          <p:nvPr/>
        </p:nvSpPr>
        <p:spPr>
          <a:xfrm>
            <a:off x="839310" y="6035950"/>
            <a:ext cx="9666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māros</a:t>
            </a:r>
            <a:r>
              <a:rPr lang="en-GB" sz="2400" i="1" dirty="0"/>
              <a:t> </a:t>
            </a:r>
            <a:r>
              <a:rPr lang="en-GB" sz="2400" dirty="0"/>
              <a:t>(big, great), from PIE </a:t>
            </a:r>
            <a:r>
              <a:rPr lang="en-GB" sz="2400" i="1" dirty="0"/>
              <a:t>*</a:t>
            </a:r>
            <a:r>
              <a:rPr lang="en-GB" sz="2400" i="1" dirty="0" err="1"/>
              <a:t>moh₁ros</a:t>
            </a:r>
            <a:r>
              <a:rPr lang="en-GB" sz="2400" i="1" dirty="0"/>
              <a:t> </a:t>
            </a:r>
            <a:r>
              <a:rPr lang="en-GB" sz="2400" dirty="0"/>
              <a:t>(great) </a:t>
            </a:r>
          </a:p>
        </p:txBody>
      </p:sp>
    </p:spTree>
    <p:extLst>
      <p:ext uri="{BB962C8B-B14F-4D97-AF65-F5344CB8AC3E}">
        <p14:creationId xmlns:p14="http://schemas.microsoft.com/office/powerpoint/2010/main" val="36237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3610"/>
          </a:xfrm>
        </p:spPr>
        <p:txBody>
          <a:bodyPr/>
          <a:lstStyle/>
          <a:p>
            <a:r>
              <a:rPr lang="en-GB" b="1" dirty="0"/>
              <a:t>Seas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986149"/>
              </p:ext>
            </p:extLst>
          </p:nvPr>
        </p:nvGraphicFramePr>
        <p:xfrm>
          <a:off x="751858" y="1417319"/>
          <a:ext cx="10954138" cy="4274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67867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02162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muir</a:t>
                      </a:r>
                      <a:r>
                        <a:rPr lang="en-GB" sz="2400" dirty="0"/>
                        <a:t> = sea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mor sea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202162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muir</a:t>
                      </a:r>
                      <a:r>
                        <a:rPr lang="en-GB" sz="2400" dirty="0"/>
                        <a:t> = sea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mor = sea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202162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mooir</a:t>
                      </a:r>
                      <a:r>
                        <a:rPr lang="en-GB" sz="2400" dirty="0"/>
                        <a:t> = sea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môr</a:t>
                      </a:r>
                      <a:r>
                        <a:rPr lang="en-GB" sz="2400" dirty="0"/>
                        <a:t> = sea, ocean, plenty, abundance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65DC004-8850-4241-8177-7EA43B3CE71B}"/>
              </a:ext>
            </a:extLst>
          </p:cNvPr>
          <p:cNvSpPr/>
          <p:nvPr/>
        </p:nvSpPr>
        <p:spPr>
          <a:xfrm>
            <a:off x="839310" y="6035950"/>
            <a:ext cx="10911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*mori </a:t>
            </a:r>
            <a:r>
              <a:rPr lang="en-GB" sz="2400" dirty="0"/>
              <a:t>(sea), from PIE </a:t>
            </a:r>
            <a:r>
              <a:rPr lang="en-GB" sz="2400" i="1" dirty="0"/>
              <a:t>*</a:t>
            </a:r>
            <a:r>
              <a:rPr lang="en-GB" sz="2400" i="1" dirty="0" err="1"/>
              <a:t>móri</a:t>
            </a:r>
            <a:r>
              <a:rPr lang="en-GB" sz="2400" i="1" dirty="0"/>
              <a:t> </a:t>
            </a:r>
            <a:r>
              <a:rPr lang="en-GB" sz="2400" dirty="0"/>
              <a:t>(sea) from </a:t>
            </a:r>
            <a:r>
              <a:rPr lang="en-GB" sz="2400" i="1" dirty="0"/>
              <a:t>*</a:t>
            </a:r>
            <a:r>
              <a:rPr lang="en-GB" sz="2400" i="1" dirty="0" err="1"/>
              <a:t>mer</a:t>
            </a:r>
            <a:r>
              <a:rPr lang="en-GB" sz="2400" i="1" dirty="0"/>
              <a:t>- </a:t>
            </a:r>
            <a:r>
              <a:rPr lang="en-GB" sz="2400" dirty="0"/>
              <a:t>(sea, lake) </a:t>
            </a:r>
          </a:p>
        </p:txBody>
      </p:sp>
    </p:spTree>
    <p:extLst>
      <p:ext uri="{BB962C8B-B14F-4D97-AF65-F5344CB8AC3E}">
        <p14:creationId xmlns:p14="http://schemas.microsoft.com/office/powerpoint/2010/main" val="101832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3610"/>
          </a:xfrm>
        </p:spPr>
        <p:txBody>
          <a:bodyPr/>
          <a:lstStyle/>
          <a:p>
            <a:r>
              <a:rPr lang="en-GB" b="1" dirty="0"/>
              <a:t>Smallness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004342"/>
              </p:ext>
            </p:extLst>
          </p:nvPr>
        </p:nvGraphicFramePr>
        <p:xfrm>
          <a:off x="751858" y="1417319"/>
          <a:ext cx="10954138" cy="4386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3764160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62269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35347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731953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317516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beag</a:t>
                      </a:r>
                      <a:r>
                        <a:rPr lang="en-GB" sz="2400" dirty="0"/>
                        <a:t> = little, small, few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bihan</a:t>
                      </a:r>
                      <a:r>
                        <a:rPr lang="en-GB" sz="2400" dirty="0"/>
                        <a:t> = small, insufficient, modest, little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019336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beag</a:t>
                      </a:r>
                      <a:r>
                        <a:rPr lang="en-GB" sz="2400" dirty="0"/>
                        <a:t> = small, little, minor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byghan</a:t>
                      </a:r>
                      <a:r>
                        <a:rPr lang="en-GB" sz="2400" dirty="0"/>
                        <a:t> = little, small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317516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beg = small, short, slight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bach</a:t>
                      </a:r>
                      <a:r>
                        <a:rPr lang="en-GB" sz="2400" dirty="0"/>
                        <a:t> = small, little, short, young, humble, beloved</a:t>
                      </a:r>
                    </a:p>
                    <a:p>
                      <a:r>
                        <a:rPr lang="en-GB" sz="2400" dirty="0" err="1"/>
                        <a:t>bychan</a:t>
                      </a:r>
                      <a:r>
                        <a:rPr lang="en-GB" sz="2400" dirty="0"/>
                        <a:t> = little, small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65DC004-8850-4241-8177-7EA43B3CE71B}"/>
              </a:ext>
            </a:extLst>
          </p:cNvPr>
          <p:cNvSpPr/>
          <p:nvPr/>
        </p:nvSpPr>
        <p:spPr>
          <a:xfrm>
            <a:off x="839310" y="6035950"/>
            <a:ext cx="101313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bikkos</a:t>
            </a:r>
            <a:r>
              <a:rPr lang="en-GB" sz="2400" i="1" dirty="0"/>
              <a:t> </a:t>
            </a:r>
            <a:r>
              <a:rPr lang="en-GB" sz="2400" dirty="0"/>
              <a:t>(small), maybe from PIE </a:t>
            </a:r>
            <a:r>
              <a:rPr lang="en-GB" sz="2400" i="1" dirty="0"/>
              <a:t>*</a:t>
            </a:r>
            <a:r>
              <a:rPr lang="en-GB" sz="2400" i="1" dirty="0" err="1"/>
              <a:t>bʰeg</a:t>
            </a:r>
            <a:r>
              <a:rPr lang="en-GB" sz="2400" i="1" dirty="0"/>
              <a:t>- </a:t>
            </a:r>
            <a:r>
              <a:rPr lang="en-GB" sz="2400" dirty="0"/>
              <a:t>(to break) </a:t>
            </a:r>
          </a:p>
        </p:txBody>
      </p:sp>
    </p:spTree>
    <p:extLst>
      <p:ext uri="{BB962C8B-B14F-4D97-AF65-F5344CB8AC3E}">
        <p14:creationId xmlns:p14="http://schemas.microsoft.com/office/powerpoint/2010/main" val="254833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84100"/>
          </a:xfrm>
        </p:spPr>
        <p:txBody>
          <a:bodyPr/>
          <a:lstStyle/>
          <a:p>
            <a:r>
              <a:rPr lang="en-GB" b="1" dirty="0"/>
              <a:t>Black, Dark, Gloomy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988752"/>
              </p:ext>
            </p:extLst>
          </p:nvPr>
        </p:nvGraphicFramePr>
        <p:xfrm>
          <a:off x="646111" y="1436818"/>
          <a:ext cx="10954138" cy="4352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8010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dubh</a:t>
                      </a:r>
                      <a:r>
                        <a:rPr lang="en-GB" sz="2400" dirty="0"/>
                        <a:t> = black, dark, gloomy, dire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du = black, swollen, starved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dubh</a:t>
                      </a:r>
                      <a:r>
                        <a:rPr lang="en-GB" sz="2400" dirty="0"/>
                        <a:t> = black, dark, hidden, sad, 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du = black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doo = black, dark, inky, dirty, bold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du = black, dark, sad, gloomy, angry, wicked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328A400-9091-4FDC-A9BC-7BDD0AEFE3B6}"/>
              </a:ext>
            </a:extLst>
          </p:cNvPr>
          <p:cNvSpPr/>
          <p:nvPr/>
        </p:nvSpPr>
        <p:spPr>
          <a:xfrm>
            <a:off x="646111" y="6035950"/>
            <a:ext cx="1154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dubus</a:t>
            </a:r>
            <a:r>
              <a:rPr lang="en-GB" sz="2400" i="1" dirty="0"/>
              <a:t> </a:t>
            </a:r>
            <a:r>
              <a:rPr lang="en-GB" sz="2400" dirty="0"/>
              <a:t>(black), from PIE *</a:t>
            </a:r>
            <a:r>
              <a:rPr lang="en-GB" sz="2400" i="1" dirty="0" err="1"/>
              <a:t>dʰewbʰ</a:t>
            </a:r>
            <a:r>
              <a:rPr lang="en-GB" sz="2400" i="1" dirty="0"/>
              <a:t>- </a:t>
            </a:r>
            <a:r>
              <a:rPr lang="en-GB" sz="2400" dirty="0"/>
              <a:t>(black)</a:t>
            </a:r>
          </a:p>
        </p:txBody>
      </p:sp>
    </p:spTree>
    <p:extLst>
      <p:ext uri="{BB962C8B-B14F-4D97-AF65-F5344CB8AC3E}">
        <p14:creationId xmlns:p14="http://schemas.microsoft.com/office/powerpoint/2010/main" val="269362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3610"/>
          </a:xfrm>
        </p:spPr>
        <p:txBody>
          <a:bodyPr/>
          <a:lstStyle/>
          <a:p>
            <a:r>
              <a:rPr lang="en-GB" b="1" dirty="0"/>
              <a:t>Gods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420689"/>
              </p:ext>
            </p:extLst>
          </p:nvPr>
        </p:nvGraphicFramePr>
        <p:xfrm>
          <a:off x="751858" y="1417319"/>
          <a:ext cx="10954138" cy="4125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44541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160175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dia</a:t>
                      </a:r>
                      <a:r>
                        <a:rPr lang="en-GB" sz="2400" dirty="0"/>
                        <a:t> =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doue</a:t>
                      </a:r>
                      <a:r>
                        <a:rPr lang="en-GB" sz="2400" dirty="0"/>
                        <a:t> =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160175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dia</a:t>
                      </a:r>
                      <a:r>
                        <a:rPr lang="en-GB" sz="2400" dirty="0"/>
                        <a:t> =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duw</a:t>
                      </a:r>
                      <a:r>
                        <a:rPr lang="en-GB" sz="2400" dirty="0"/>
                        <a:t> =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160175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jee</a:t>
                      </a:r>
                      <a:r>
                        <a:rPr lang="en-GB" sz="2400" dirty="0"/>
                        <a:t> = god, deity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duw</a:t>
                      </a:r>
                      <a:r>
                        <a:rPr lang="en-GB" sz="2400" dirty="0"/>
                        <a:t> = god, </a:t>
                      </a:r>
                      <a:r>
                        <a:rPr lang="en-GB" sz="2400" dirty="0" err="1"/>
                        <a:t>Suprime</a:t>
                      </a:r>
                      <a:r>
                        <a:rPr lang="en-GB" sz="2400" dirty="0"/>
                        <a:t> Being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65DC004-8850-4241-8177-7EA43B3CE71B}"/>
              </a:ext>
            </a:extLst>
          </p:cNvPr>
          <p:cNvSpPr/>
          <p:nvPr/>
        </p:nvSpPr>
        <p:spPr>
          <a:xfrm>
            <a:off x="751858" y="5793376"/>
            <a:ext cx="109541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dēwos</a:t>
            </a:r>
            <a:r>
              <a:rPr lang="en-GB" sz="2400" i="1" dirty="0"/>
              <a:t>  </a:t>
            </a:r>
            <a:r>
              <a:rPr lang="en-GB" sz="2400" dirty="0"/>
              <a:t>(god, day), from PIE *</a:t>
            </a:r>
            <a:r>
              <a:rPr lang="en-GB" sz="2400" dirty="0" err="1"/>
              <a:t>deywós</a:t>
            </a:r>
            <a:r>
              <a:rPr lang="en-GB" sz="2400" dirty="0"/>
              <a:t> (god), </a:t>
            </a:r>
          </a:p>
          <a:p>
            <a:r>
              <a:rPr lang="en-GB" sz="2400" dirty="0"/>
              <a:t>from *</a:t>
            </a:r>
            <a:r>
              <a:rPr lang="en-GB" sz="2400" dirty="0" err="1"/>
              <a:t>dyew</a:t>
            </a:r>
            <a:r>
              <a:rPr lang="en-GB" sz="2400" dirty="0"/>
              <a:t>- (sky, heaven) </a:t>
            </a:r>
          </a:p>
        </p:txBody>
      </p:sp>
    </p:spTree>
    <p:extLst>
      <p:ext uri="{BB962C8B-B14F-4D97-AF65-F5344CB8AC3E}">
        <p14:creationId xmlns:p14="http://schemas.microsoft.com/office/powerpoint/2010/main" val="81449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3610"/>
          </a:xfrm>
        </p:spPr>
        <p:txBody>
          <a:bodyPr/>
          <a:lstStyle/>
          <a:p>
            <a:r>
              <a:rPr lang="en-GB" b="1" dirty="0"/>
              <a:t>Under Foot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3610636"/>
              </p:ext>
            </p:extLst>
          </p:nvPr>
        </p:nvGraphicFramePr>
        <p:xfrm>
          <a:off x="751858" y="1417318"/>
          <a:ext cx="10954138" cy="4106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183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92216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82420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134453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íseal</a:t>
                      </a:r>
                      <a:r>
                        <a:rPr lang="en-GB" sz="2400" dirty="0"/>
                        <a:t> = low, low-lying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isel</a:t>
                      </a:r>
                      <a:r>
                        <a:rPr lang="en-GB" sz="2400" dirty="0"/>
                        <a:t> = 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101744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ìosal</a:t>
                      </a:r>
                      <a:r>
                        <a:rPr lang="en-GB" sz="2400" dirty="0"/>
                        <a:t> = low, humble, mean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ìseal</a:t>
                      </a:r>
                      <a:r>
                        <a:rPr lang="en-GB" sz="2400" dirty="0"/>
                        <a:t> = low, commoner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isel</a:t>
                      </a:r>
                      <a:r>
                        <a:rPr lang="en-GB" sz="2400" dirty="0"/>
                        <a:t> = low, modest, vulgar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046006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ishill</a:t>
                      </a:r>
                      <a:r>
                        <a:rPr lang="en-GB" sz="2400" dirty="0"/>
                        <a:t> = low</a:t>
                      </a:r>
                    </a:p>
                    <a:p>
                      <a:r>
                        <a:rPr lang="en-GB" sz="2400" dirty="0" err="1"/>
                        <a:t>injill</a:t>
                      </a:r>
                      <a:r>
                        <a:rPr lang="en-GB" sz="2400" dirty="0"/>
                        <a:t> = low, common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isel</a:t>
                      </a:r>
                      <a:r>
                        <a:rPr lang="en-GB" sz="2400" dirty="0"/>
                        <a:t> = low, shallow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65DC004-8850-4241-8177-7EA43B3CE71B}"/>
              </a:ext>
            </a:extLst>
          </p:cNvPr>
          <p:cNvSpPr/>
          <p:nvPr/>
        </p:nvSpPr>
        <p:spPr>
          <a:xfrm>
            <a:off x="895294" y="6007975"/>
            <a:ext cx="8364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ɸīsselu</a:t>
            </a:r>
            <a:r>
              <a:rPr lang="en-GB" sz="2400" i="1" dirty="0"/>
              <a:t> </a:t>
            </a:r>
            <a:r>
              <a:rPr lang="en-GB" sz="2400" dirty="0"/>
              <a:t>(under), from PIE </a:t>
            </a:r>
            <a:r>
              <a:rPr lang="en-GB" sz="2400" i="1" dirty="0"/>
              <a:t>*</a:t>
            </a:r>
            <a:r>
              <a:rPr lang="en-GB" sz="2400" i="1" dirty="0" err="1"/>
              <a:t>pṓds</a:t>
            </a:r>
            <a:r>
              <a:rPr lang="en-GB" sz="2400" i="1" dirty="0"/>
              <a:t> </a:t>
            </a:r>
            <a:r>
              <a:rPr lang="en-GB" sz="2400" dirty="0"/>
              <a:t>(foot) </a:t>
            </a:r>
          </a:p>
        </p:txBody>
      </p:sp>
    </p:spTree>
    <p:extLst>
      <p:ext uri="{BB962C8B-B14F-4D97-AF65-F5344CB8AC3E}">
        <p14:creationId xmlns:p14="http://schemas.microsoft.com/office/powerpoint/2010/main" val="23859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3610"/>
          </a:xfrm>
        </p:spPr>
        <p:txBody>
          <a:bodyPr/>
          <a:lstStyle/>
          <a:p>
            <a:r>
              <a:rPr lang="en-GB" b="1" dirty="0"/>
              <a:t>Wide &amp; Broad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785779"/>
              </p:ext>
            </p:extLst>
          </p:nvPr>
        </p:nvGraphicFramePr>
        <p:xfrm>
          <a:off x="751858" y="1417319"/>
          <a:ext cx="10954138" cy="4087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183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92216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820455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129298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leathan</a:t>
                      </a:r>
                      <a:r>
                        <a:rPr lang="en-GB" sz="2400" dirty="0"/>
                        <a:t> = broad, wide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ledan</a:t>
                      </a:r>
                      <a:r>
                        <a:rPr lang="en-GB" sz="2400" dirty="0"/>
                        <a:t> = wide, broad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096737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leathann</a:t>
                      </a:r>
                      <a:r>
                        <a:rPr lang="en-GB" sz="2400" dirty="0"/>
                        <a:t> = broad, wide, extensive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ledan</a:t>
                      </a:r>
                      <a:r>
                        <a:rPr lang="en-GB" sz="2400" dirty="0"/>
                        <a:t>  = broad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041252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lhean</a:t>
                      </a:r>
                      <a:r>
                        <a:rPr lang="en-GB" sz="2400" dirty="0"/>
                        <a:t> = wide, sheet, sweeping, extensive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llydan</a:t>
                      </a:r>
                      <a:r>
                        <a:rPr lang="en-GB" sz="2400" dirty="0"/>
                        <a:t> = broad, wide sturdy, stout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65DC004-8850-4241-8177-7EA43B3CE71B}"/>
              </a:ext>
            </a:extLst>
          </p:cNvPr>
          <p:cNvSpPr/>
          <p:nvPr/>
        </p:nvSpPr>
        <p:spPr>
          <a:xfrm>
            <a:off x="895294" y="6007975"/>
            <a:ext cx="9777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ɸlitanos</a:t>
            </a:r>
            <a:r>
              <a:rPr lang="en-GB" sz="2400" i="1" dirty="0"/>
              <a:t> </a:t>
            </a:r>
            <a:r>
              <a:rPr lang="en-GB" sz="2400" dirty="0"/>
              <a:t>(broad, wide), from PIE </a:t>
            </a:r>
            <a:r>
              <a:rPr lang="en-GB" sz="2400" i="1" dirty="0"/>
              <a:t>*</a:t>
            </a:r>
            <a:r>
              <a:rPr lang="en-GB" sz="2400" i="1" dirty="0" err="1"/>
              <a:t>pleth</a:t>
            </a:r>
            <a:r>
              <a:rPr lang="en-GB" sz="2400" i="1" dirty="0"/>
              <a:t>₂- </a:t>
            </a:r>
            <a:r>
              <a:rPr lang="en-GB" sz="2400" dirty="0"/>
              <a:t>(flat)</a:t>
            </a:r>
          </a:p>
        </p:txBody>
      </p:sp>
    </p:spTree>
    <p:extLst>
      <p:ext uri="{BB962C8B-B14F-4D97-AF65-F5344CB8AC3E}">
        <p14:creationId xmlns:p14="http://schemas.microsoft.com/office/powerpoint/2010/main" val="173269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3610"/>
          </a:xfrm>
        </p:spPr>
        <p:txBody>
          <a:bodyPr/>
          <a:lstStyle/>
          <a:p>
            <a:r>
              <a:rPr lang="en-GB" b="1" dirty="0"/>
              <a:t>Gentle Treasure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010666"/>
              </p:ext>
            </p:extLst>
          </p:nvPr>
        </p:nvGraphicFramePr>
        <p:xfrm>
          <a:off x="751858" y="1417319"/>
          <a:ext cx="10954138" cy="4087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183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92216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820455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129298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maoin</a:t>
                      </a:r>
                      <a:r>
                        <a:rPr lang="en-GB" sz="2400" dirty="0"/>
                        <a:t> = gift, benefit, property, wealth, treasure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moan = thin, slender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096737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maoin</a:t>
                      </a:r>
                      <a:r>
                        <a:rPr lang="en-GB" sz="2400" dirty="0"/>
                        <a:t> = asset, wealth, fund, gear, goods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muin</a:t>
                      </a:r>
                      <a:r>
                        <a:rPr lang="en-GB" sz="2400" dirty="0"/>
                        <a:t>  = gracile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041252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mayn</a:t>
                      </a:r>
                      <a:r>
                        <a:rPr lang="en-GB" sz="2400" dirty="0"/>
                        <a:t> = thin, fine, lanky, lean, slight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mwyn</a:t>
                      </a:r>
                      <a:r>
                        <a:rPr lang="en-GB" sz="2400" dirty="0"/>
                        <a:t> = tender, mild, gentle, meek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65DC004-8850-4241-8177-7EA43B3CE71B}"/>
              </a:ext>
            </a:extLst>
          </p:cNvPr>
          <p:cNvSpPr/>
          <p:nvPr/>
        </p:nvSpPr>
        <p:spPr>
          <a:xfrm>
            <a:off x="895294" y="6007975"/>
            <a:ext cx="819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moinis</a:t>
            </a:r>
            <a:r>
              <a:rPr lang="en-GB" sz="2400" i="1" dirty="0"/>
              <a:t> </a:t>
            </a:r>
            <a:r>
              <a:rPr lang="en-GB" sz="2400" dirty="0"/>
              <a:t>(treasure), from PIE </a:t>
            </a:r>
            <a:r>
              <a:rPr lang="en-GB" sz="2400" i="1" dirty="0"/>
              <a:t>*</a:t>
            </a:r>
            <a:r>
              <a:rPr lang="en-GB" sz="2400" i="1" dirty="0" err="1"/>
              <a:t>moynis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087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3610"/>
          </a:xfrm>
        </p:spPr>
        <p:txBody>
          <a:bodyPr/>
          <a:lstStyle/>
          <a:p>
            <a:r>
              <a:rPr lang="en-GB" b="1" dirty="0"/>
              <a:t>Narrow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014441"/>
              </p:ext>
            </p:extLst>
          </p:nvPr>
        </p:nvGraphicFramePr>
        <p:xfrm>
          <a:off x="751858" y="1417319"/>
          <a:ext cx="10954138" cy="4087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183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92216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820455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129298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caol</a:t>
                      </a:r>
                      <a:r>
                        <a:rPr lang="en-GB" sz="2400" dirty="0"/>
                        <a:t> = thin, slender, fine, narrow, shrill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strizh</a:t>
                      </a:r>
                      <a:r>
                        <a:rPr lang="en-GB" sz="2400" dirty="0"/>
                        <a:t> = narrow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096737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caol</a:t>
                      </a:r>
                      <a:r>
                        <a:rPr lang="en-GB" sz="2400" dirty="0"/>
                        <a:t> = narrow, slender, slim, thin, lean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kul</a:t>
                      </a:r>
                      <a:r>
                        <a:rPr lang="en-GB" sz="2400" dirty="0"/>
                        <a:t>  = narrow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041252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keyl</a:t>
                      </a:r>
                      <a:r>
                        <a:rPr lang="en-GB" sz="2400" dirty="0"/>
                        <a:t> = thin, fine, lanky, lean, slight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cul</a:t>
                      </a:r>
                      <a:r>
                        <a:rPr lang="en-GB" sz="2400" dirty="0"/>
                        <a:t> = narrow, lean, illiberal, bigoted, narrow-minded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65DC004-8850-4241-8177-7EA43B3CE71B}"/>
              </a:ext>
            </a:extLst>
          </p:cNvPr>
          <p:cNvSpPr/>
          <p:nvPr/>
        </p:nvSpPr>
        <p:spPr>
          <a:xfrm>
            <a:off x="751858" y="5756052"/>
            <a:ext cx="65726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koilos</a:t>
            </a:r>
            <a:r>
              <a:rPr lang="en-GB" sz="2400" i="1" dirty="0"/>
              <a:t> </a:t>
            </a:r>
            <a:r>
              <a:rPr lang="en-GB" sz="2400" dirty="0"/>
              <a:t>(thin)</a:t>
            </a:r>
          </a:p>
          <a:p>
            <a:r>
              <a:rPr lang="en-GB" sz="2400" dirty="0"/>
              <a:t>From Latin </a:t>
            </a:r>
            <a:r>
              <a:rPr lang="en-GB" sz="2400" i="1" dirty="0" err="1"/>
              <a:t>strictus</a:t>
            </a:r>
            <a:r>
              <a:rPr lang="en-GB" sz="2400" dirty="0"/>
              <a:t> (tightened, compressed)</a:t>
            </a:r>
          </a:p>
        </p:txBody>
      </p:sp>
    </p:spTree>
    <p:extLst>
      <p:ext uri="{BB962C8B-B14F-4D97-AF65-F5344CB8AC3E}">
        <p14:creationId xmlns:p14="http://schemas.microsoft.com/office/powerpoint/2010/main" val="408768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Numbers – 1-3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953067"/>
              </p:ext>
            </p:extLst>
          </p:nvPr>
        </p:nvGraphicFramePr>
        <p:xfrm>
          <a:off x="646111" y="1530124"/>
          <a:ext cx="10954138" cy="4471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8010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aon</a:t>
                      </a:r>
                      <a:r>
                        <a:rPr lang="en-GB" sz="2400" dirty="0"/>
                        <a:t> = one</a:t>
                      </a:r>
                    </a:p>
                    <a:p>
                      <a:r>
                        <a:rPr lang="en-GB" sz="2400" dirty="0" err="1"/>
                        <a:t>dó</a:t>
                      </a:r>
                      <a:r>
                        <a:rPr lang="en-GB" sz="2400" dirty="0"/>
                        <a:t> = two</a:t>
                      </a:r>
                    </a:p>
                    <a:p>
                      <a:r>
                        <a:rPr lang="en-GB" sz="2400" dirty="0" err="1"/>
                        <a:t>trí</a:t>
                      </a:r>
                      <a:r>
                        <a:rPr lang="en-GB" sz="2400" dirty="0"/>
                        <a:t> = three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unan</a:t>
                      </a:r>
                      <a:r>
                        <a:rPr lang="en-GB" sz="2400" dirty="0"/>
                        <a:t> = one</a:t>
                      </a:r>
                    </a:p>
                    <a:p>
                      <a:r>
                        <a:rPr lang="en-GB" sz="2400" dirty="0" err="1"/>
                        <a:t>daou</a:t>
                      </a:r>
                      <a:r>
                        <a:rPr lang="en-GB" sz="2400" dirty="0"/>
                        <a:t> = two</a:t>
                      </a:r>
                    </a:p>
                    <a:p>
                      <a:r>
                        <a:rPr lang="en-GB" sz="2400" dirty="0"/>
                        <a:t>tri = three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342868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aon</a:t>
                      </a:r>
                      <a:r>
                        <a:rPr lang="en-GB" sz="2400" dirty="0"/>
                        <a:t> = one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dha</a:t>
                      </a:r>
                      <a:r>
                        <a:rPr lang="en-GB" sz="2400" dirty="0"/>
                        <a:t> = two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trì</a:t>
                      </a:r>
                      <a:r>
                        <a:rPr lang="en-GB" sz="2400" dirty="0"/>
                        <a:t> = three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onan</a:t>
                      </a:r>
                      <a:r>
                        <a:rPr lang="en-GB" sz="2400" dirty="0"/>
                        <a:t> = one</a:t>
                      </a:r>
                    </a:p>
                    <a:p>
                      <a:r>
                        <a:rPr lang="en-GB" sz="2400" dirty="0"/>
                        <a:t>dew = two</a:t>
                      </a:r>
                    </a:p>
                    <a:p>
                      <a:r>
                        <a:rPr lang="en-GB" sz="2400" dirty="0"/>
                        <a:t>tri = three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nane</a:t>
                      </a:r>
                      <a:r>
                        <a:rPr lang="en-GB" sz="2400" dirty="0"/>
                        <a:t>/un = one</a:t>
                      </a:r>
                    </a:p>
                    <a:p>
                      <a:r>
                        <a:rPr lang="en-GB" sz="2400" dirty="0"/>
                        <a:t>da/</a:t>
                      </a:r>
                      <a:r>
                        <a:rPr lang="en-GB" sz="2400" dirty="0" err="1"/>
                        <a:t>jees</a:t>
                      </a:r>
                      <a:r>
                        <a:rPr lang="en-GB" sz="2400" dirty="0"/>
                        <a:t> = two</a:t>
                      </a:r>
                    </a:p>
                    <a:p>
                      <a:r>
                        <a:rPr lang="en-GB" sz="2400" dirty="0"/>
                        <a:t>tree = three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un = one</a:t>
                      </a:r>
                    </a:p>
                    <a:p>
                      <a:r>
                        <a:rPr lang="en-GB" sz="2400" dirty="0" err="1"/>
                        <a:t>dau</a:t>
                      </a:r>
                      <a:r>
                        <a:rPr lang="en-GB" sz="2400" dirty="0"/>
                        <a:t> = two</a:t>
                      </a:r>
                    </a:p>
                    <a:p>
                      <a:r>
                        <a:rPr lang="en-GB" sz="2400" dirty="0"/>
                        <a:t>tri  = three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91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70729"/>
          </a:xfrm>
        </p:spPr>
        <p:txBody>
          <a:bodyPr/>
          <a:lstStyle/>
          <a:p>
            <a:r>
              <a:rPr lang="en-US" b="1" dirty="0"/>
              <a:t>Celtic Language Family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EA2DFBB0-08D3-4960-B908-88972CA997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324934"/>
              </p:ext>
            </p:extLst>
          </p:nvPr>
        </p:nvGraphicFramePr>
        <p:xfrm>
          <a:off x="646111" y="1585269"/>
          <a:ext cx="10954138" cy="4561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750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3993502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716833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3128053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743283">
                <a:tc gridSpan="2">
                  <a:txBody>
                    <a:bodyPr/>
                    <a:lstStyle/>
                    <a:p>
                      <a:r>
                        <a:rPr lang="en-GB" sz="2800" dirty="0"/>
                        <a:t>Goidelic</a:t>
                      </a:r>
                      <a:endParaRPr lang="en-GB" sz="28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800" dirty="0"/>
                        <a:t>Brittonic</a:t>
                      </a:r>
                      <a:endParaRPr lang="en-GB" sz="28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142436">
                <a:tc>
                  <a:txBody>
                    <a:bodyPr/>
                    <a:lstStyle/>
                    <a:p>
                      <a:r>
                        <a:rPr lang="en-GB" sz="28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err="1"/>
                        <a:t>Gaeilge</a:t>
                      </a:r>
                      <a:endParaRPr lang="en-GB" sz="2800" dirty="0"/>
                    </a:p>
                    <a:p>
                      <a:r>
                        <a:rPr lang="en-GB" sz="2800" dirty="0" err="1"/>
                        <a:t>Gaeige</a:t>
                      </a:r>
                      <a:r>
                        <a:rPr lang="en-GB" sz="2800" dirty="0"/>
                        <a:t> </a:t>
                      </a:r>
                      <a:r>
                        <a:rPr lang="en-GB" sz="2800" dirty="0" err="1"/>
                        <a:t>na</a:t>
                      </a:r>
                      <a:r>
                        <a:rPr lang="en-GB" sz="2800" dirty="0"/>
                        <a:t> h-</a:t>
                      </a:r>
                      <a:r>
                        <a:rPr lang="en-GB" sz="2800" dirty="0" err="1"/>
                        <a:t>Éireann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err="1"/>
                        <a:t>Brezhoneg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337910">
                <a:tc>
                  <a:txBody>
                    <a:bodyPr/>
                    <a:lstStyle/>
                    <a:p>
                      <a:r>
                        <a:rPr lang="en-GB" sz="28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err="1"/>
                        <a:t>Gàidhlig</a:t>
                      </a:r>
                      <a:endParaRPr lang="en-GB" sz="28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err="1"/>
                        <a:t>Gàidhlig</a:t>
                      </a:r>
                      <a:r>
                        <a:rPr lang="en-GB" sz="2800" dirty="0"/>
                        <a:t> </a:t>
                      </a:r>
                      <a:r>
                        <a:rPr lang="en-GB" sz="2800" dirty="0" err="1"/>
                        <a:t>na</a:t>
                      </a:r>
                      <a:r>
                        <a:rPr lang="en-GB" sz="2800" dirty="0"/>
                        <a:t> h-Alba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err="1"/>
                        <a:t>Kernewek</a:t>
                      </a:r>
                      <a:endParaRPr lang="en-GB" sz="2800" dirty="0"/>
                    </a:p>
                    <a:p>
                      <a:r>
                        <a:rPr lang="en-GB" sz="2800" dirty="0" err="1"/>
                        <a:t>Kernowek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337910">
                <a:tc>
                  <a:txBody>
                    <a:bodyPr/>
                    <a:lstStyle/>
                    <a:p>
                      <a:r>
                        <a:rPr lang="en-GB" sz="28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err="1"/>
                        <a:t>Gaelg</a:t>
                      </a:r>
                      <a:r>
                        <a:rPr lang="en-GB" sz="2800" dirty="0"/>
                        <a:t> / </a:t>
                      </a:r>
                      <a:r>
                        <a:rPr lang="en-GB" sz="2800" dirty="0" err="1"/>
                        <a:t>Gailck</a:t>
                      </a:r>
                      <a:endParaRPr lang="en-GB" sz="2800" dirty="0"/>
                    </a:p>
                    <a:p>
                      <a:r>
                        <a:rPr lang="en-GB" sz="2800" dirty="0" err="1"/>
                        <a:t>Gaelg</a:t>
                      </a:r>
                      <a:r>
                        <a:rPr lang="en-GB" sz="2800" dirty="0"/>
                        <a:t> </a:t>
                      </a:r>
                      <a:r>
                        <a:rPr lang="en-GB" sz="2800" dirty="0" err="1"/>
                        <a:t>Vanninagh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err="1"/>
                        <a:t>Cymraeg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Numbers – 4-6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052349"/>
              </p:ext>
            </p:extLst>
          </p:nvPr>
        </p:nvGraphicFramePr>
        <p:xfrm>
          <a:off x="646111" y="1530124"/>
          <a:ext cx="10954138" cy="4342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45271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161489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ceathar</a:t>
                      </a:r>
                      <a:r>
                        <a:rPr lang="en-GB" sz="2400" dirty="0"/>
                        <a:t> = four</a:t>
                      </a:r>
                    </a:p>
                    <a:p>
                      <a:r>
                        <a:rPr lang="en-GB" sz="2400" dirty="0" err="1"/>
                        <a:t>cúig</a:t>
                      </a:r>
                      <a:r>
                        <a:rPr lang="en-GB" sz="2400" dirty="0"/>
                        <a:t> = five</a:t>
                      </a:r>
                    </a:p>
                    <a:p>
                      <a:r>
                        <a:rPr lang="en-GB" sz="2400" dirty="0" err="1"/>
                        <a:t>sé</a:t>
                      </a:r>
                      <a:r>
                        <a:rPr lang="en-GB" sz="2400" dirty="0"/>
                        <a:t> = six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pevar</a:t>
                      </a:r>
                      <a:r>
                        <a:rPr lang="en-GB" sz="2400" dirty="0"/>
                        <a:t> = four</a:t>
                      </a:r>
                    </a:p>
                    <a:p>
                      <a:r>
                        <a:rPr lang="en-GB" sz="2400" dirty="0" err="1"/>
                        <a:t>pemp</a:t>
                      </a:r>
                      <a:r>
                        <a:rPr lang="en-GB" sz="2400" dirty="0"/>
                        <a:t> = five</a:t>
                      </a:r>
                    </a:p>
                    <a:p>
                      <a:r>
                        <a:rPr lang="en-GB" sz="2400" dirty="0" err="1"/>
                        <a:t>c’hwec’h</a:t>
                      </a:r>
                      <a:r>
                        <a:rPr lang="en-GB" sz="2400" dirty="0"/>
                        <a:t> = six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319852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ceithir</a:t>
                      </a:r>
                      <a:r>
                        <a:rPr lang="en-GB" sz="2400" dirty="0"/>
                        <a:t> = four</a:t>
                      </a:r>
                    </a:p>
                    <a:p>
                      <a:r>
                        <a:rPr lang="en-GB" sz="2400" dirty="0" err="1"/>
                        <a:t>cóig</a:t>
                      </a:r>
                      <a:r>
                        <a:rPr lang="en-GB" sz="2400" dirty="0"/>
                        <a:t> = five</a:t>
                      </a:r>
                    </a:p>
                    <a:p>
                      <a:r>
                        <a:rPr lang="en-GB" sz="2400" dirty="0" err="1"/>
                        <a:t>sia</a:t>
                      </a:r>
                      <a:r>
                        <a:rPr lang="en-GB" sz="2400" dirty="0"/>
                        <a:t> = six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peswar</a:t>
                      </a:r>
                      <a:r>
                        <a:rPr lang="en-GB" sz="2400" dirty="0"/>
                        <a:t> = four</a:t>
                      </a:r>
                    </a:p>
                    <a:p>
                      <a:r>
                        <a:rPr lang="en-GB" sz="2400" dirty="0" err="1"/>
                        <a:t>pymp</a:t>
                      </a:r>
                      <a:r>
                        <a:rPr lang="en-GB" sz="2400" dirty="0"/>
                        <a:t> = five</a:t>
                      </a:r>
                    </a:p>
                    <a:p>
                      <a:r>
                        <a:rPr lang="en-GB" sz="2400" dirty="0" err="1"/>
                        <a:t>hwegh</a:t>
                      </a:r>
                      <a:r>
                        <a:rPr lang="en-GB" sz="2400" dirty="0"/>
                        <a:t> = six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161489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kiare</a:t>
                      </a:r>
                      <a:r>
                        <a:rPr lang="en-GB" sz="2400" dirty="0"/>
                        <a:t> = four</a:t>
                      </a:r>
                    </a:p>
                    <a:p>
                      <a:r>
                        <a:rPr lang="en-GB" sz="2400" dirty="0" err="1"/>
                        <a:t>queig</a:t>
                      </a:r>
                      <a:r>
                        <a:rPr lang="en-GB" sz="2400" dirty="0"/>
                        <a:t> = five</a:t>
                      </a:r>
                    </a:p>
                    <a:p>
                      <a:r>
                        <a:rPr lang="en-GB" sz="2400" dirty="0" err="1"/>
                        <a:t>shey</a:t>
                      </a:r>
                      <a:r>
                        <a:rPr lang="en-GB" sz="2400" dirty="0"/>
                        <a:t> = six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pedwar</a:t>
                      </a:r>
                      <a:r>
                        <a:rPr lang="en-GB" sz="2400" dirty="0"/>
                        <a:t> = four</a:t>
                      </a:r>
                    </a:p>
                    <a:p>
                      <a:r>
                        <a:rPr lang="en-GB" sz="2400" dirty="0"/>
                        <a:t>pump = five</a:t>
                      </a:r>
                    </a:p>
                    <a:p>
                      <a:r>
                        <a:rPr lang="en-GB" sz="2400" dirty="0" err="1"/>
                        <a:t>chwech</a:t>
                      </a:r>
                      <a:r>
                        <a:rPr lang="en-GB" sz="2400" dirty="0"/>
                        <a:t> = six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26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Numbers – 7-10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389537"/>
              </p:ext>
            </p:extLst>
          </p:nvPr>
        </p:nvGraphicFramePr>
        <p:xfrm>
          <a:off x="646111" y="1287528"/>
          <a:ext cx="10954138" cy="5308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45271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161489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seacht</a:t>
                      </a:r>
                      <a:r>
                        <a:rPr lang="en-GB" sz="2400" dirty="0"/>
                        <a:t> = seven</a:t>
                      </a:r>
                    </a:p>
                    <a:p>
                      <a:r>
                        <a:rPr lang="en-GB" sz="2400" dirty="0" err="1"/>
                        <a:t>ocht</a:t>
                      </a:r>
                      <a:r>
                        <a:rPr lang="en-GB" sz="2400" dirty="0"/>
                        <a:t> = eight</a:t>
                      </a:r>
                    </a:p>
                    <a:p>
                      <a:r>
                        <a:rPr lang="en-GB" sz="2400" dirty="0"/>
                        <a:t>naoi = nine</a:t>
                      </a:r>
                    </a:p>
                    <a:p>
                      <a:r>
                        <a:rPr lang="en-GB" sz="2400" dirty="0" err="1"/>
                        <a:t>deich</a:t>
                      </a:r>
                      <a:r>
                        <a:rPr lang="en-GB" sz="2400" dirty="0"/>
                        <a:t> = 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seizh</a:t>
                      </a:r>
                      <a:r>
                        <a:rPr lang="en-GB" sz="2400" dirty="0"/>
                        <a:t> = seven</a:t>
                      </a:r>
                    </a:p>
                    <a:p>
                      <a:r>
                        <a:rPr lang="en-GB" sz="2400" dirty="0" err="1"/>
                        <a:t>eizh</a:t>
                      </a:r>
                      <a:r>
                        <a:rPr lang="en-GB" sz="2400" dirty="0"/>
                        <a:t> = eight</a:t>
                      </a:r>
                    </a:p>
                    <a:p>
                      <a:r>
                        <a:rPr lang="en-GB" sz="2400" dirty="0"/>
                        <a:t>nav = nine</a:t>
                      </a:r>
                    </a:p>
                    <a:p>
                      <a:r>
                        <a:rPr lang="en-GB" sz="2400" dirty="0" err="1"/>
                        <a:t>dek</a:t>
                      </a:r>
                      <a:r>
                        <a:rPr lang="en-GB" sz="2400" dirty="0"/>
                        <a:t> = 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319852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seachd</a:t>
                      </a:r>
                      <a:r>
                        <a:rPr lang="en-GB" sz="2400" dirty="0"/>
                        <a:t> = seven</a:t>
                      </a:r>
                    </a:p>
                    <a:p>
                      <a:r>
                        <a:rPr lang="en-GB" sz="2400" dirty="0" err="1"/>
                        <a:t>ochd</a:t>
                      </a:r>
                      <a:r>
                        <a:rPr lang="en-GB" sz="2400" dirty="0"/>
                        <a:t> = eight</a:t>
                      </a:r>
                    </a:p>
                    <a:p>
                      <a:r>
                        <a:rPr lang="en-GB" sz="2400" dirty="0"/>
                        <a:t>naoi = nine</a:t>
                      </a:r>
                    </a:p>
                    <a:p>
                      <a:r>
                        <a:rPr lang="en-GB" sz="2400" dirty="0" err="1"/>
                        <a:t>deich</a:t>
                      </a:r>
                      <a:r>
                        <a:rPr lang="en-GB" sz="2400" dirty="0"/>
                        <a:t> = 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seyth</a:t>
                      </a:r>
                      <a:r>
                        <a:rPr lang="en-GB" sz="2400" dirty="0"/>
                        <a:t> = seven</a:t>
                      </a:r>
                    </a:p>
                    <a:p>
                      <a:r>
                        <a:rPr lang="en-GB" sz="2400" dirty="0"/>
                        <a:t>eth = eight</a:t>
                      </a:r>
                    </a:p>
                    <a:p>
                      <a:r>
                        <a:rPr lang="en-GB" sz="2400" dirty="0" err="1"/>
                        <a:t>naw</a:t>
                      </a:r>
                      <a:r>
                        <a:rPr lang="en-GB" sz="2400" dirty="0"/>
                        <a:t> = nine</a:t>
                      </a:r>
                    </a:p>
                    <a:p>
                      <a:r>
                        <a:rPr lang="en-GB" sz="2400" dirty="0" err="1"/>
                        <a:t>deg</a:t>
                      </a:r>
                      <a:r>
                        <a:rPr lang="en-GB" sz="2400" dirty="0"/>
                        <a:t> = 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161489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siaght</a:t>
                      </a:r>
                      <a:r>
                        <a:rPr lang="en-GB" sz="2400" dirty="0"/>
                        <a:t> = seven</a:t>
                      </a:r>
                    </a:p>
                    <a:p>
                      <a:r>
                        <a:rPr lang="en-GB" sz="2400" dirty="0" err="1"/>
                        <a:t>hoght</a:t>
                      </a:r>
                      <a:r>
                        <a:rPr lang="en-GB" sz="2400" dirty="0"/>
                        <a:t> = eight</a:t>
                      </a:r>
                    </a:p>
                    <a:p>
                      <a:r>
                        <a:rPr lang="en-GB" sz="2400" dirty="0" err="1"/>
                        <a:t>nuy</a:t>
                      </a:r>
                      <a:r>
                        <a:rPr lang="en-GB" sz="2400" dirty="0"/>
                        <a:t> = nine</a:t>
                      </a:r>
                    </a:p>
                    <a:p>
                      <a:r>
                        <a:rPr lang="en-GB" sz="2400" dirty="0" err="1"/>
                        <a:t>jeih</a:t>
                      </a:r>
                      <a:r>
                        <a:rPr lang="en-GB" sz="2400" dirty="0"/>
                        <a:t> = 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saith = seven</a:t>
                      </a:r>
                    </a:p>
                    <a:p>
                      <a:r>
                        <a:rPr lang="en-GB" sz="2400" dirty="0" err="1"/>
                        <a:t>wyth</a:t>
                      </a:r>
                      <a:r>
                        <a:rPr lang="en-GB" sz="2400" dirty="0"/>
                        <a:t> = eight</a:t>
                      </a:r>
                    </a:p>
                    <a:p>
                      <a:r>
                        <a:rPr lang="en-GB" sz="2400" dirty="0" err="1"/>
                        <a:t>naw</a:t>
                      </a:r>
                      <a:r>
                        <a:rPr lang="en-GB" sz="2400" dirty="0"/>
                        <a:t> = nine</a:t>
                      </a:r>
                    </a:p>
                    <a:p>
                      <a:r>
                        <a:rPr lang="en-GB" sz="2400" dirty="0" err="1"/>
                        <a:t>deg</a:t>
                      </a:r>
                      <a:r>
                        <a:rPr lang="en-GB" sz="2400" dirty="0"/>
                        <a:t> = 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29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3610"/>
          </a:xfrm>
        </p:spPr>
        <p:txBody>
          <a:bodyPr/>
          <a:lstStyle/>
          <a:p>
            <a:r>
              <a:rPr lang="en-GB" b="1" dirty="0"/>
              <a:t>Weeks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453"/>
              </p:ext>
            </p:extLst>
          </p:nvPr>
        </p:nvGraphicFramePr>
        <p:xfrm>
          <a:off x="751858" y="1417319"/>
          <a:ext cx="10954138" cy="4087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183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92216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820455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129298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seachtain</a:t>
                      </a:r>
                      <a:r>
                        <a:rPr lang="en-GB" sz="2400" dirty="0"/>
                        <a:t> =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sizhun</a:t>
                      </a:r>
                      <a:r>
                        <a:rPr lang="en-GB" sz="2400" dirty="0"/>
                        <a:t> =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096737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seachdain</a:t>
                      </a:r>
                      <a:r>
                        <a:rPr lang="en-GB" sz="2400" dirty="0"/>
                        <a:t> =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seythen</a:t>
                      </a:r>
                      <a:r>
                        <a:rPr lang="en-GB" sz="2400" dirty="0"/>
                        <a:t>  =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041252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shiaghtin</a:t>
                      </a:r>
                      <a:r>
                        <a:rPr lang="en-GB" sz="2400" dirty="0"/>
                        <a:t> =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wythnos</a:t>
                      </a:r>
                      <a:r>
                        <a:rPr lang="en-GB" sz="2400" dirty="0"/>
                        <a:t> = week (“8 night”)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02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1721"/>
          </a:xfrm>
        </p:spPr>
        <p:txBody>
          <a:bodyPr/>
          <a:lstStyle/>
          <a:p>
            <a:r>
              <a:rPr lang="en-GB" b="1" dirty="0"/>
              <a:t>High, Elevated, Noble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048987"/>
              </p:ext>
            </p:extLst>
          </p:nvPr>
        </p:nvGraphicFramePr>
        <p:xfrm>
          <a:off x="646111" y="1284439"/>
          <a:ext cx="10954138" cy="4289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67867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044767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ard</a:t>
                      </a:r>
                      <a:r>
                        <a:rPr lang="en-GB" sz="2400" dirty="0"/>
                        <a:t> = high, tall, loud</a:t>
                      </a:r>
                    </a:p>
                    <a:p>
                      <a:r>
                        <a:rPr lang="en-GB" sz="2400" dirty="0" err="1"/>
                        <a:t>uasal</a:t>
                      </a:r>
                      <a:r>
                        <a:rPr lang="en-GB" sz="2400" dirty="0"/>
                        <a:t> = noble, high-born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arz</a:t>
                      </a:r>
                      <a:r>
                        <a:rPr lang="en-GB" sz="2400" dirty="0"/>
                        <a:t> = high</a:t>
                      </a:r>
                    </a:p>
                    <a:p>
                      <a:r>
                        <a:rPr lang="en-GB" sz="2400" dirty="0" err="1"/>
                        <a:t>uhel</a:t>
                      </a:r>
                      <a:r>
                        <a:rPr lang="en-GB" sz="2400" dirty="0"/>
                        <a:t> = high, upstream, uphill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999601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àrd</a:t>
                      </a:r>
                      <a:r>
                        <a:rPr lang="en-GB" sz="2400" dirty="0"/>
                        <a:t> = high, lofty, tall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uasal</a:t>
                      </a:r>
                      <a:r>
                        <a:rPr lang="en-GB" sz="2400" dirty="0"/>
                        <a:t> = noble, </a:t>
                      </a:r>
                      <a:r>
                        <a:rPr lang="en-GB" sz="2400" dirty="0" err="1"/>
                        <a:t>highminded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arth</a:t>
                      </a:r>
                      <a:r>
                        <a:rPr lang="en-GB" sz="2400" dirty="0"/>
                        <a:t> = high</a:t>
                      </a:r>
                    </a:p>
                    <a:p>
                      <a:r>
                        <a:rPr lang="en-GB" sz="2400" dirty="0" err="1"/>
                        <a:t>ughel</a:t>
                      </a:r>
                      <a:r>
                        <a:rPr lang="en-GB" sz="2400" dirty="0"/>
                        <a:t> = high, grand, tall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243815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ard</a:t>
                      </a:r>
                      <a:r>
                        <a:rPr lang="en-GB" sz="2400" dirty="0"/>
                        <a:t> = high, tall, loud</a:t>
                      </a:r>
                    </a:p>
                    <a:p>
                      <a:r>
                        <a:rPr lang="en-GB" sz="2400" dirty="0" err="1"/>
                        <a:t>ooasle</a:t>
                      </a:r>
                      <a:r>
                        <a:rPr lang="en-GB" sz="2400" dirty="0"/>
                        <a:t> = aristocratic, illustrious, esteemed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ardd</a:t>
                      </a:r>
                      <a:r>
                        <a:rPr lang="en-GB" sz="2400" dirty="0"/>
                        <a:t> = hill, highland, top</a:t>
                      </a:r>
                    </a:p>
                    <a:p>
                      <a:r>
                        <a:rPr lang="en-GB" sz="2400" dirty="0" err="1"/>
                        <a:t>uchel</a:t>
                      </a:r>
                      <a:r>
                        <a:rPr lang="en-GB" sz="2400" dirty="0"/>
                        <a:t> = high, exalted, noble, haughty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65DC004-8850-4241-8177-7EA43B3CE71B}"/>
              </a:ext>
            </a:extLst>
          </p:cNvPr>
          <p:cNvSpPr/>
          <p:nvPr/>
        </p:nvSpPr>
        <p:spPr>
          <a:xfrm>
            <a:off x="646111" y="5830676"/>
            <a:ext cx="108462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ardwos</a:t>
            </a:r>
            <a:r>
              <a:rPr lang="en-GB" sz="2400" i="1" dirty="0"/>
              <a:t> </a:t>
            </a:r>
            <a:r>
              <a:rPr lang="en-GB" sz="2400" dirty="0"/>
              <a:t>(high), from PIE </a:t>
            </a:r>
            <a:r>
              <a:rPr lang="en-GB" sz="2400" i="1" dirty="0"/>
              <a:t>*</a:t>
            </a:r>
            <a:r>
              <a:rPr lang="en-GB" sz="2400" i="1" dirty="0" err="1"/>
              <a:t>h₃erdʰ</a:t>
            </a:r>
            <a:r>
              <a:rPr lang="en-GB" sz="2400" i="1" dirty="0"/>
              <a:t>- </a:t>
            </a:r>
            <a:r>
              <a:rPr lang="en-GB" sz="2400" dirty="0"/>
              <a:t>(to increase, grow) </a:t>
            </a:r>
          </a:p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ouxselos</a:t>
            </a:r>
            <a:r>
              <a:rPr lang="en-GB" sz="2400" i="1" dirty="0"/>
              <a:t> </a:t>
            </a:r>
            <a:r>
              <a:rPr lang="en-GB" sz="2400" dirty="0"/>
              <a:t>(high, elevated), from PIE </a:t>
            </a:r>
            <a:r>
              <a:rPr lang="en-GB" sz="2400" i="1" dirty="0"/>
              <a:t>*</a:t>
            </a:r>
            <a:r>
              <a:rPr lang="en-GB" sz="2400" i="1" dirty="0" err="1"/>
              <a:t>h₃ewps</a:t>
            </a:r>
            <a:r>
              <a:rPr lang="en-GB" sz="2400" i="1" dirty="0"/>
              <a:t>- </a:t>
            </a:r>
            <a:r>
              <a:rPr lang="en-GB" sz="2400" dirty="0"/>
              <a:t>(height) </a:t>
            </a:r>
          </a:p>
        </p:txBody>
      </p:sp>
    </p:spTree>
    <p:extLst>
      <p:ext uri="{BB962C8B-B14F-4D97-AF65-F5344CB8AC3E}">
        <p14:creationId xmlns:p14="http://schemas.microsoft.com/office/powerpoint/2010/main" val="350027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404723" cy="816684"/>
          </a:xfrm>
        </p:spPr>
        <p:txBody>
          <a:bodyPr/>
          <a:lstStyle/>
          <a:p>
            <a:r>
              <a:rPr lang="en-GB" b="1" dirty="0"/>
              <a:t>Red, Ruddy, Scarlet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719618"/>
              </p:ext>
            </p:extLst>
          </p:nvPr>
        </p:nvGraphicFramePr>
        <p:xfrm>
          <a:off x="646111" y="1318211"/>
          <a:ext cx="10954138" cy="4221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55418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945249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dearg</a:t>
                      </a:r>
                      <a:r>
                        <a:rPr lang="en-GB" sz="2400" dirty="0"/>
                        <a:t> = red, raw, glowing</a:t>
                      </a:r>
                    </a:p>
                    <a:p>
                      <a:r>
                        <a:rPr lang="en-GB" sz="2400" dirty="0" err="1"/>
                        <a:t>rua</a:t>
                      </a:r>
                      <a:r>
                        <a:rPr lang="en-GB" sz="2400" dirty="0"/>
                        <a:t> = red, russet, wild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  <a:p>
                      <a:r>
                        <a:rPr lang="en-GB" sz="2400" dirty="0" err="1"/>
                        <a:t>ruz</a:t>
                      </a:r>
                      <a:r>
                        <a:rPr lang="en-GB" sz="2400" dirty="0"/>
                        <a:t> = 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887517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dearg</a:t>
                      </a:r>
                      <a:r>
                        <a:rPr lang="en-GB" sz="2400" dirty="0"/>
                        <a:t> = red, ruddy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ruadh</a:t>
                      </a:r>
                      <a:r>
                        <a:rPr lang="en-GB" sz="2400" dirty="0"/>
                        <a:t> = red, ginger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  <a:p>
                      <a:r>
                        <a:rPr lang="en-GB" sz="2400" dirty="0" err="1"/>
                        <a:t>rudh</a:t>
                      </a:r>
                      <a:r>
                        <a:rPr lang="en-GB" sz="2400" dirty="0"/>
                        <a:t> = 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179754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jiarg</a:t>
                      </a:r>
                      <a:r>
                        <a:rPr lang="en-GB" sz="2400" dirty="0"/>
                        <a:t> = red, sanguine</a:t>
                      </a:r>
                    </a:p>
                    <a:p>
                      <a:r>
                        <a:rPr lang="en-GB" sz="2400" dirty="0" err="1"/>
                        <a:t>ruy</a:t>
                      </a:r>
                      <a:r>
                        <a:rPr lang="en-GB" sz="2400" dirty="0"/>
                        <a:t> = red, ginger, 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  <a:p>
                      <a:r>
                        <a:rPr lang="en-GB" sz="2400" dirty="0" err="1"/>
                        <a:t>rhûdd</a:t>
                      </a:r>
                      <a:r>
                        <a:rPr lang="en-GB" sz="2400" dirty="0"/>
                        <a:t> = red, ruddy, bay</a:t>
                      </a:r>
                    </a:p>
                    <a:p>
                      <a:r>
                        <a:rPr lang="en-GB" sz="2400" dirty="0" err="1"/>
                        <a:t>coch</a:t>
                      </a:r>
                      <a:r>
                        <a:rPr lang="en-GB" sz="2400" dirty="0"/>
                        <a:t> = red, scarlet, ginger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C6448A6-D175-49AA-BED9-C57A80776149}"/>
              </a:ext>
            </a:extLst>
          </p:cNvPr>
          <p:cNvSpPr/>
          <p:nvPr/>
        </p:nvSpPr>
        <p:spPr>
          <a:xfrm>
            <a:off x="657472" y="5553651"/>
            <a:ext cx="115345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dergos</a:t>
            </a:r>
            <a:r>
              <a:rPr lang="en-GB" sz="2400" i="1" dirty="0"/>
              <a:t> </a:t>
            </a:r>
            <a:r>
              <a:rPr lang="en-GB" sz="2400" dirty="0"/>
              <a:t>(red, crimson), from PIE </a:t>
            </a:r>
            <a:r>
              <a:rPr lang="en-GB" sz="2400" i="1" dirty="0"/>
              <a:t>*</a:t>
            </a:r>
            <a:r>
              <a:rPr lang="en-GB" sz="2400" i="1" dirty="0" err="1"/>
              <a:t>dʰerg</a:t>
            </a:r>
            <a:r>
              <a:rPr lang="en-GB" sz="2400" i="1" dirty="0"/>
              <a:t>- </a:t>
            </a:r>
            <a:r>
              <a:rPr lang="en-GB" sz="2400" dirty="0"/>
              <a:t>(to dim, darken)</a:t>
            </a:r>
          </a:p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roudos</a:t>
            </a:r>
            <a:r>
              <a:rPr lang="en-GB" sz="2400" i="1" dirty="0"/>
              <a:t> </a:t>
            </a:r>
            <a:r>
              <a:rPr lang="en-GB" sz="2400" dirty="0"/>
              <a:t>(red), from PIE </a:t>
            </a:r>
            <a:r>
              <a:rPr lang="en-GB" sz="2400" i="1" dirty="0"/>
              <a:t>*</a:t>
            </a:r>
            <a:r>
              <a:rPr lang="en-GB" sz="2400" i="1" dirty="0" err="1"/>
              <a:t>h₁rewdʰ</a:t>
            </a:r>
            <a:r>
              <a:rPr lang="en-GB" sz="2400" i="1" dirty="0"/>
              <a:t>- </a:t>
            </a:r>
            <a:r>
              <a:rPr lang="en-GB" sz="2400" dirty="0"/>
              <a:t>(red)</a:t>
            </a:r>
          </a:p>
          <a:p>
            <a:r>
              <a:rPr lang="en-GB" sz="2400" dirty="0"/>
              <a:t>From Latin </a:t>
            </a:r>
            <a:r>
              <a:rPr lang="en-GB" sz="2400" i="1" dirty="0"/>
              <a:t>*</a:t>
            </a:r>
            <a:r>
              <a:rPr lang="en-GB" sz="2400" i="1" dirty="0" err="1"/>
              <a:t>coccum</a:t>
            </a:r>
            <a:r>
              <a:rPr lang="en-GB" sz="2400" i="1" dirty="0"/>
              <a:t> </a:t>
            </a:r>
            <a:r>
              <a:rPr lang="en-GB" sz="2400" dirty="0"/>
              <a:t>(scarlet berry)</a:t>
            </a:r>
          </a:p>
        </p:txBody>
      </p:sp>
    </p:spTree>
    <p:extLst>
      <p:ext uri="{BB962C8B-B14F-4D97-AF65-F5344CB8AC3E}">
        <p14:creationId xmlns:p14="http://schemas.microsoft.com/office/powerpoint/2010/main" val="139015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Eye in the Sky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237635"/>
              </p:ext>
            </p:extLst>
          </p:nvPr>
        </p:nvGraphicFramePr>
        <p:xfrm>
          <a:off x="646111" y="1542441"/>
          <a:ext cx="10954138" cy="357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55062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949899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súil</a:t>
                      </a:r>
                      <a:r>
                        <a:rPr lang="en-GB" sz="2400" dirty="0"/>
                        <a:t> = eye</a:t>
                      </a:r>
                    </a:p>
                    <a:p>
                      <a:r>
                        <a:rPr lang="en-GB" sz="2400" dirty="0" err="1"/>
                        <a:t>grian</a:t>
                      </a:r>
                      <a:r>
                        <a:rPr lang="en-GB" sz="2400" dirty="0"/>
                        <a:t> = 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heol</a:t>
                      </a:r>
                      <a:r>
                        <a:rPr lang="en-GB" sz="2400" dirty="0"/>
                        <a:t> = sun</a:t>
                      </a:r>
                    </a:p>
                    <a:p>
                      <a:r>
                        <a:rPr lang="en-GB" sz="2400" dirty="0" err="1"/>
                        <a:t>lagad</a:t>
                      </a:r>
                      <a:r>
                        <a:rPr lang="en-GB" sz="2400" dirty="0"/>
                        <a:t> = eye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989045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sùil</a:t>
                      </a:r>
                      <a:r>
                        <a:rPr lang="en-GB" sz="2400" dirty="0"/>
                        <a:t> = eye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grian</a:t>
                      </a:r>
                      <a:r>
                        <a:rPr lang="en-GB" sz="2400" dirty="0"/>
                        <a:t> = 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howl = sun</a:t>
                      </a:r>
                    </a:p>
                    <a:p>
                      <a:r>
                        <a:rPr lang="en-GB" sz="2400" dirty="0" err="1"/>
                        <a:t>lagas</a:t>
                      </a:r>
                      <a:r>
                        <a:rPr lang="en-GB" sz="2400" dirty="0"/>
                        <a:t> = eye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976729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sooill</a:t>
                      </a:r>
                      <a:r>
                        <a:rPr lang="en-GB" sz="2400" dirty="0"/>
                        <a:t> = eye</a:t>
                      </a:r>
                    </a:p>
                    <a:p>
                      <a:r>
                        <a:rPr lang="en-GB" sz="2400" dirty="0" err="1"/>
                        <a:t>grian</a:t>
                      </a:r>
                      <a:r>
                        <a:rPr lang="en-GB" sz="2400" dirty="0"/>
                        <a:t> = 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haul = sun</a:t>
                      </a:r>
                    </a:p>
                    <a:p>
                      <a:r>
                        <a:rPr lang="en-GB" sz="2400" dirty="0" err="1"/>
                        <a:t>llygad</a:t>
                      </a:r>
                      <a:r>
                        <a:rPr lang="en-GB" sz="2400" dirty="0"/>
                        <a:t> = eye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D165326-719A-4188-B95B-9EC2373EBAA1}"/>
              </a:ext>
            </a:extLst>
          </p:cNvPr>
          <p:cNvSpPr/>
          <p:nvPr/>
        </p:nvSpPr>
        <p:spPr>
          <a:xfrm>
            <a:off x="646110" y="5403040"/>
            <a:ext cx="115458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sūlos</a:t>
            </a:r>
            <a:r>
              <a:rPr lang="en-GB" sz="2400" i="1" dirty="0"/>
              <a:t> </a:t>
            </a:r>
            <a:r>
              <a:rPr lang="en-GB" sz="2400" dirty="0"/>
              <a:t>(sun), from PIE </a:t>
            </a:r>
            <a:r>
              <a:rPr lang="en-GB" sz="2400" i="1" dirty="0"/>
              <a:t>*</a:t>
            </a:r>
            <a:r>
              <a:rPr lang="en-GB" sz="2400" i="1" dirty="0" err="1"/>
              <a:t>sóh₂wl</a:t>
            </a:r>
            <a:r>
              <a:rPr lang="en-GB" sz="2400" i="1" dirty="0"/>
              <a:t>̥. </a:t>
            </a:r>
            <a:r>
              <a:rPr lang="en-GB" sz="2400" dirty="0"/>
              <a:t>(sun)</a:t>
            </a:r>
          </a:p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lukato</a:t>
            </a:r>
            <a:r>
              <a:rPr lang="en-GB" sz="2400" i="1" dirty="0"/>
              <a:t> </a:t>
            </a:r>
            <a:r>
              <a:rPr lang="en-GB" sz="2400" dirty="0"/>
              <a:t>(eye), from PIE </a:t>
            </a:r>
            <a:r>
              <a:rPr lang="en-GB" sz="2400" i="1" dirty="0"/>
              <a:t>*</a:t>
            </a:r>
            <a:r>
              <a:rPr lang="en-GB" sz="2400" i="1" dirty="0" err="1"/>
              <a:t>lewk</a:t>
            </a:r>
            <a:r>
              <a:rPr lang="en-GB" sz="2400" i="1" dirty="0"/>
              <a:t>- </a:t>
            </a:r>
            <a:r>
              <a:rPr lang="en-GB" sz="2400" dirty="0"/>
              <a:t>(to shine)</a:t>
            </a:r>
          </a:p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grēnā</a:t>
            </a:r>
            <a:r>
              <a:rPr lang="en-GB" sz="2400" i="1" dirty="0"/>
              <a:t> </a:t>
            </a:r>
            <a:r>
              <a:rPr lang="en-GB" sz="2400" dirty="0"/>
              <a:t>(sun), from PIE </a:t>
            </a:r>
            <a:r>
              <a:rPr lang="en-GB" sz="2400" i="1" dirty="0"/>
              <a:t>*</a:t>
            </a:r>
            <a:r>
              <a:rPr lang="en-GB" sz="2400" i="1" dirty="0" err="1"/>
              <a:t>gʷʰer</a:t>
            </a:r>
            <a:r>
              <a:rPr lang="en-GB" sz="2400" i="1" dirty="0"/>
              <a:t>-</a:t>
            </a:r>
            <a:r>
              <a:rPr lang="en-GB" sz="2400" dirty="0"/>
              <a:t> (to be warm, hot)</a:t>
            </a:r>
          </a:p>
        </p:txBody>
      </p:sp>
    </p:spTree>
    <p:extLst>
      <p:ext uri="{BB962C8B-B14F-4D97-AF65-F5344CB8AC3E}">
        <p14:creationId xmlns:p14="http://schemas.microsoft.com/office/powerpoint/2010/main" val="15513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5421"/>
          </a:xfrm>
        </p:spPr>
        <p:txBody>
          <a:bodyPr/>
          <a:lstStyle/>
          <a:p>
            <a:r>
              <a:rPr lang="en-GB" b="1" dirty="0"/>
              <a:t>White, Fair, Pale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441027"/>
              </p:ext>
            </p:extLst>
          </p:nvPr>
        </p:nvGraphicFramePr>
        <p:xfrm>
          <a:off x="618931" y="1288139"/>
          <a:ext cx="10954138" cy="4281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8010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bán</a:t>
                      </a:r>
                      <a:r>
                        <a:rPr lang="en-GB" sz="2400" dirty="0"/>
                        <a:t> = white, fair, pale</a:t>
                      </a:r>
                    </a:p>
                    <a:p>
                      <a:r>
                        <a:rPr lang="en-GB" sz="2400" dirty="0" err="1"/>
                        <a:t>geal</a:t>
                      </a:r>
                      <a:r>
                        <a:rPr lang="en-GB" sz="2400" dirty="0"/>
                        <a:t> = white, bright</a:t>
                      </a:r>
                    </a:p>
                    <a:p>
                      <a:r>
                        <a:rPr lang="en-GB" sz="2400" dirty="0" err="1"/>
                        <a:t>fionn</a:t>
                      </a:r>
                      <a:r>
                        <a:rPr lang="en-GB" sz="2400" dirty="0"/>
                        <a:t> = blond, bright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  <a:p>
                      <a:r>
                        <a:rPr lang="en-GB" sz="2400" dirty="0" err="1"/>
                        <a:t>gell</a:t>
                      </a:r>
                      <a:r>
                        <a:rPr lang="en-GB" sz="2400" dirty="0"/>
                        <a:t> = bay, brown</a:t>
                      </a:r>
                    </a:p>
                    <a:p>
                      <a:r>
                        <a:rPr lang="en-GB" sz="2400" dirty="0" err="1"/>
                        <a:t>gwenn</a:t>
                      </a:r>
                      <a:r>
                        <a:rPr lang="en-GB" sz="2400" dirty="0"/>
                        <a:t> = white, pale, pure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946500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bàn</a:t>
                      </a:r>
                      <a:r>
                        <a:rPr lang="en-GB" sz="2400" dirty="0"/>
                        <a:t> = fair, white, blank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geal</a:t>
                      </a:r>
                      <a:r>
                        <a:rPr lang="en-GB" sz="2400" dirty="0"/>
                        <a:t> = white, fine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fionn</a:t>
                      </a:r>
                      <a:r>
                        <a:rPr lang="en-GB" sz="2400" dirty="0"/>
                        <a:t> = white, fair, pale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  <a:p>
                      <a:r>
                        <a:rPr lang="en-GB" sz="2400" dirty="0" err="1"/>
                        <a:t>gell</a:t>
                      </a:r>
                      <a:r>
                        <a:rPr lang="en-GB" sz="2400" dirty="0"/>
                        <a:t> = bay, brown</a:t>
                      </a:r>
                    </a:p>
                    <a:p>
                      <a:r>
                        <a:rPr lang="en-GB" sz="2400" dirty="0" err="1"/>
                        <a:t>gwynn</a:t>
                      </a:r>
                      <a:r>
                        <a:rPr lang="en-GB" sz="2400" dirty="0"/>
                        <a:t> = white, fair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860654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bane = white, blank, fair</a:t>
                      </a:r>
                    </a:p>
                    <a:p>
                      <a:r>
                        <a:rPr lang="en-GB" sz="2400" dirty="0" err="1"/>
                        <a:t>gial</a:t>
                      </a:r>
                      <a:r>
                        <a:rPr lang="en-GB" sz="2400" dirty="0"/>
                        <a:t> = bright, clear, white</a:t>
                      </a:r>
                    </a:p>
                    <a:p>
                      <a:r>
                        <a:rPr lang="en-GB" sz="2400" dirty="0" err="1"/>
                        <a:t>fynn</a:t>
                      </a:r>
                      <a:r>
                        <a:rPr lang="en-GB" sz="2400" dirty="0"/>
                        <a:t> = blond, fair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bân</a:t>
                      </a:r>
                      <a:r>
                        <a:rPr lang="en-GB" sz="2400" dirty="0"/>
                        <a:t> = white, grey, pale</a:t>
                      </a:r>
                    </a:p>
                    <a:p>
                      <a:r>
                        <a:rPr lang="en-GB" sz="2400" dirty="0" err="1"/>
                        <a:t>gell</a:t>
                      </a:r>
                      <a:r>
                        <a:rPr lang="en-GB" sz="2400" dirty="0"/>
                        <a:t> = bay, brown, yellow</a:t>
                      </a:r>
                    </a:p>
                    <a:p>
                      <a:r>
                        <a:rPr lang="en-GB" sz="2400" dirty="0" err="1"/>
                        <a:t>gwyn</a:t>
                      </a:r>
                      <a:r>
                        <a:rPr lang="en-GB" sz="2400" dirty="0"/>
                        <a:t> = white, pale, light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D450530-9165-4463-A172-8541CEC80EF8}"/>
              </a:ext>
            </a:extLst>
          </p:cNvPr>
          <p:cNvSpPr/>
          <p:nvPr/>
        </p:nvSpPr>
        <p:spPr>
          <a:xfrm>
            <a:off x="646111" y="5640922"/>
            <a:ext cx="115458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banos</a:t>
            </a:r>
            <a:r>
              <a:rPr lang="en-GB" sz="2400" i="1" dirty="0"/>
              <a:t> </a:t>
            </a:r>
            <a:r>
              <a:rPr lang="en-GB" sz="2400" dirty="0"/>
              <a:t>(white), from PIE </a:t>
            </a:r>
            <a:r>
              <a:rPr lang="en-GB" sz="2400" i="1" dirty="0"/>
              <a:t>*</a:t>
            </a:r>
            <a:r>
              <a:rPr lang="en-GB" sz="2400" i="1" dirty="0" err="1"/>
              <a:t>bʰeh</a:t>
            </a:r>
            <a:r>
              <a:rPr lang="en-GB" sz="2400" i="1" dirty="0"/>
              <a:t>₂- </a:t>
            </a:r>
            <a:r>
              <a:rPr lang="en-GB" sz="2400" dirty="0"/>
              <a:t>(to shine)</a:t>
            </a:r>
          </a:p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gelos</a:t>
            </a:r>
            <a:r>
              <a:rPr lang="en-GB" sz="2400" i="1" dirty="0"/>
              <a:t> </a:t>
            </a:r>
            <a:r>
              <a:rPr lang="en-GB" sz="2400" dirty="0"/>
              <a:t>(shining, white), from PIE </a:t>
            </a:r>
            <a:r>
              <a:rPr lang="en-GB" sz="2400" i="1" dirty="0"/>
              <a:t>*</a:t>
            </a:r>
            <a:r>
              <a:rPr lang="en-GB" sz="2400" i="1" dirty="0" err="1"/>
              <a:t>ǵʰelh</a:t>
            </a:r>
            <a:r>
              <a:rPr lang="en-GB" sz="2400" i="1" dirty="0"/>
              <a:t>₂- </a:t>
            </a:r>
            <a:r>
              <a:rPr lang="en-GB" sz="2400" dirty="0"/>
              <a:t>(to shine)</a:t>
            </a:r>
          </a:p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windos</a:t>
            </a:r>
            <a:r>
              <a:rPr lang="en-GB" sz="2400" i="1" dirty="0"/>
              <a:t> </a:t>
            </a:r>
            <a:r>
              <a:rPr lang="en-GB" sz="2400" dirty="0"/>
              <a:t>(white)</a:t>
            </a:r>
          </a:p>
        </p:txBody>
      </p:sp>
    </p:spTree>
    <p:extLst>
      <p:ext uri="{BB962C8B-B14F-4D97-AF65-F5344CB8AC3E}">
        <p14:creationId xmlns:p14="http://schemas.microsoft.com/office/powerpoint/2010/main" val="71884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931" y="452718"/>
            <a:ext cx="9404723" cy="835421"/>
          </a:xfrm>
        </p:spPr>
        <p:txBody>
          <a:bodyPr/>
          <a:lstStyle/>
          <a:p>
            <a:r>
              <a:rPr lang="en-GB" b="1" dirty="0"/>
              <a:t>Watery Dogs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041614"/>
              </p:ext>
            </p:extLst>
          </p:nvPr>
        </p:nvGraphicFramePr>
        <p:xfrm>
          <a:off x="618931" y="1512890"/>
          <a:ext cx="10954138" cy="3711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8010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dobharchú</a:t>
                      </a:r>
                      <a:r>
                        <a:rPr lang="en-GB" sz="2400" dirty="0"/>
                        <a:t> = otter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dourgi</a:t>
                      </a:r>
                      <a:r>
                        <a:rPr lang="en-GB" sz="2400" dirty="0"/>
                        <a:t> = otter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946500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dobhar-chù</a:t>
                      </a:r>
                      <a:r>
                        <a:rPr lang="en-GB" sz="2400" dirty="0"/>
                        <a:t> = otter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dowrgi</a:t>
                      </a:r>
                      <a:r>
                        <a:rPr lang="en-GB" sz="2400" dirty="0"/>
                        <a:t> = otter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860654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dooarchoo</a:t>
                      </a:r>
                      <a:r>
                        <a:rPr lang="en-GB" sz="2400" dirty="0"/>
                        <a:t> = otter</a:t>
                      </a:r>
                    </a:p>
                    <a:p>
                      <a:r>
                        <a:rPr lang="en-GB" sz="2400" dirty="0" err="1"/>
                        <a:t>moddey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ushtey</a:t>
                      </a:r>
                      <a:r>
                        <a:rPr lang="en-GB" sz="2400" dirty="0"/>
                        <a:t> = otter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dwrgi</a:t>
                      </a:r>
                      <a:r>
                        <a:rPr lang="en-GB" sz="2400" dirty="0"/>
                        <a:t> / </a:t>
                      </a:r>
                      <a:r>
                        <a:rPr lang="en-GB" sz="2400" dirty="0" err="1"/>
                        <a:t>dyfrgi</a:t>
                      </a:r>
                      <a:r>
                        <a:rPr lang="en-GB" sz="2400" dirty="0"/>
                        <a:t> = otter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D450530-9165-4463-A172-8541CEC80EF8}"/>
              </a:ext>
            </a:extLst>
          </p:cNvPr>
          <p:cNvSpPr/>
          <p:nvPr/>
        </p:nvSpPr>
        <p:spPr>
          <a:xfrm>
            <a:off x="618932" y="5485371"/>
            <a:ext cx="10954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dubrokū</a:t>
            </a:r>
            <a:r>
              <a:rPr lang="en-GB" sz="2400" i="1" dirty="0"/>
              <a:t> </a:t>
            </a:r>
            <a:r>
              <a:rPr lang="en-GB" sz="2400" dirty="0"/>
              <a:t>(otter), from </a:t>
            </a:r>
            <a:r>
              <a:rPr lang="en-GB" sz="2400" i="1" dirty="0"/>
              <a:t>*</a:t>
            </a:r>
            <a:r>
              <a:rPr lang="en-GB" sz="2400" i="1" dirty="0" err="1"/>
              <a:t>dubros</a:t>
            </a:r>
            <a:r>
              <a:rPr lang="en-GB" sz="2400" i="1" dirty="0"/>
              <a:t> </a:t>
            </a:r>
            <a:r>
              <a:rPr lang="en-GB" sz="2400" dirty="0"/>
              <a:t>(water) +‎ </a:t>
            </a:r>
            <a:r>
              <a:rPr lang="en-GB" sz="2400" i="1" dirty="0"/>
              <a:t>*</a:t>
            </a:r>
            <a:r>
              <a:rPr lang="en-GB" sz="2400" i="1" dirty="0" err="1"/>
              <a:t>kū</a:t>
            </a:r>
            <a:r>
              <a:rPr lang="en-GB" sz="2400" i="1" dirty="0"/>
              <a:t> </a:t>
            </a:r>
            <a:r>
              <a:rPr lang="en-GB" sz="2400" dirty="0"/>
              <a:t>(dog). </a:t>
            </a:r>
          </a:p>
        </p:txBody>
      </p:sp>
    </p:spTree>
    <p:extLst>
      <p:ext uri="{BB962C8B-B14F-4D97-AF65-F5344CB8AC3E}">
        <p14:creationId xmlns:p14="http://schemas.microsoft.com/office/powerpoint/2010/main" val="303933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931" y="452718"/>
            <a:ext cx="9404723" cy="835421"/>
          </a:xfrm>
        </p:spPr>
        <p:txBody>
          <a:bodyPr/>
          <a:lstStyle/>
          <a:p>
            <a:r>
              <a:rPr lang="en-GB" b="1" dirty="0"/>
              <a:t>Water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898026"/>
              </p:ext>
            </p:extLst>
          </p:nvPr>
        </p:nvGraphicFramePr>
        <p:xfrm>
          <a:off x="618931" y="1453722"/>
          <a:ext cx="10954138" cy="3586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8010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012789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dobhar</a:t>
                      </a:r>
                      <a:r>
                        <a:rPr lang="en-GB" sz="2400" dirty="0"/>
                        <a:t> = water, flood</a:t>
                      </a:r>
                    </a:p>
                    <a:p>
                      <a:r>
                        <a:rPr lang="en-GB" sz="2400" dirty="0" err="1"/>
                        <a:t>uisce</a:t>
                      </a:r>
                      <a:r>
                        <a:rPr lang="en-GB" sz="2400" dirty="0"/>
                        <a:t> =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dour = water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032734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dobhar</a:t>
                      </a:r>
                      <a:r>
                        <a:rPr lang="en-GB" sz="2400" dirty="0"/>
                        <a:t> = water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uisge</a:t>
                      </a:r>
                      <a:r>
                        <a:rPr lang="en-GB" sz="2400" dirty="0"/>
                        <a:t> =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dowr</a:t>
                      </a:r>
                      <a:r>
                        <a:rPr lang="en-GB" sz="2400" dirty="0"/>
                        <a:t> = water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860654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dooar</a:t>
                      </a:r>
                      <a:r>
                        <a:rPr lang="en-GB" sz="2400" dirty="0"/>
                        <a:t> = water</a:t>
                      </a:r>
                    </a:p>
                    <a:p>
                      <a:r>
                        <a:rPr lang="en-GB" sz="2400" dirty="0" err="1"/>
                        <a:t>ushtey</a:t>
                      </a:r>
                      <a:r>
                        <a:rPr lang="en-GB" sz="2400" dirty="0"/>
                        <a:t> =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dŵr</a:t>
                      </a:r>
                      <a:r>
                        <a:rPr lang="en-GB" sz="2400" dirty="0"/>
                        <a:t> = water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D450530-9165-4463-A172-8541CEC80EF8}"/>
              </a:ext>
            </a:extLst>
          </p:cNvPr>
          <p:cNvSpPr/>
          <p:nvPr/>
        </p:nvSpPr>
        <p:spPr>
          <a:xfrm>
            <a:off x="618932" y="5485371"/>
            <a:ext cx="109541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dubros</a:t>
            </a:r>
            <a:r>
              <a:rPr lang="en-GB" sz="2400" i="1" dirty="0"/>
              <a:t> </a:t>
            </a:r>
            <a:r>
              <a:rPr lang="en-GB" sz="2400" dirty="0"/>
              <a:t>(water), from PIE </a:t>
            </a:r>
            <a:r>
              <a:rPr lang="en-GB" sz="2400" i="1" dirty="0"/>
              <a:t>*</a:t>
            </a:r>
            <a:r>
              <a:rPr lang="en-GB" sz="2400" i="1" dirty="0" err="1"/>
              <a:t>dʰubrós</a:t>
            </a:r>
            <a:r>
              <a:rPr lang="en-GB" sz="2400" i="1" dirty="0"/>
              <a:t> </a:t>
            </a:r>
            <a:r>
              <a:rPr lang="en-GB" sz="2400" dirty="0"/>
              <a:t>(deep)</a:t>
            </a:r>
          </a:p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udenskyos</a:t>
            </a:r>
            <a:r>
              <a:rPr lang="en-GB" sz="2400" i="1" dirty="0"/>
              <a:t> </a:t>
            </a:r>
            <a:r>
              <a:rPr lang="en-GB" sz="2400" dirty="0"/>
              <a:t>(water), from PIE  </a:t>
            </a:r>
            <a:r>
              <a:rPr lang="en-GB" sz="2400" i="1" dirty="0"/>
              <a:t>*</a:t>
            </a:r>
            <a:r>
              <a:rPr lang="en-GB" sz="2400" i="1" dirty="0" err="1"/>
              <a:t>wódr</a:t>
            </a:r>
            <a:r>
              <a:rPr lang="en-GB" sz="2400" i="1" dirty="0"/>
              <a:t>̥ </a:t>
            </a:r>
            <a:r>
              <a:rPr lang="en-GB" sz="2400" dirty="0"/>
              <a:t>(water)</a:t>
            </a:r>
          </a:p>
        </p:txBody>
      </p:sp>
    </p:spTree>
    <p:extLst>
      <p:ext uri="{BB962C8B-B14F-4D97-AF65-F5344CB8AC3E}">
        <p14:creationId xmlns:p14="http://schemas.microsoft.com/office/powerpoint/2010/main" val="63231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931" y="452718"/>
            <a:ext cx="9404723" cy="835421"/>
          </a:xfrm>
        </p:spPr>
        <p:txBody>
          <a:bodyPr/>
          <a:lstStyle/>
          <a:p>
            <a:r>
              <a:rPr lang="en-GB" b="1" dirty="0"/>
              <a:t>Hound Dogs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7225906"/>
              </p:ext>
            </p:extLst>
          </p:nvPr>
        </p:nvGraphicFramePr>
        <p:xfrm>
          <a:off x="618931" y="1512890"/>
          <a:ext cx="10954138" cy="3711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8010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cú</a:t>
                      </a:r>
                      <a:r>
                        <a:rPr lang="en-GB" sz="2400" dirty="0"/>
                        <a:t> = hound, greyhound</a:t>
                      </a:r>
                    </a:p>
                    <a:p>
                      <a:r>
                        <a:rPr lang="en-GB" sz="2400" dirty="0" err="1"/>
                        <a:t>madra</a:t>
                      </a:r>
                      <a:r>
                        <a:rPr lang="en-GB" sz="2400" dirty="0"/>
                        <a:t> = dog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ki</a:t>
                      </a:r>
                      <a:r>
                        <a:rPr lang="en-GB" sz="2400" dirty="0"/>
                        <a:t> = dog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946500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cù</a:t>
                      </a:r>
                      <a:r>
                        <a:rPr lang="en-GB" sz="2400" dirty="0"/>
                        <a:t> = dog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madadh</a:t>
                      </a:r>
                      <a:r>
                        <a:rPr lang="en-GB" sz="2400" dirty="0"/>
                        <a:t> = dog, </a:t>
                      </a:r>
                      <a:r>
                        <a:rPr lang="en-GB" sz="2400" dirty="0" err="1"/>
                        <a:t>masstif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ki</a:t>
                      </a:r>
                      <a:r>
                        <a:rPr lang="en-GB" sz="2400" dirty="0"/>
                        <a:t> = dog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860654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coo = dog, cur, hound</a:t>
                      </a:r>
                    </a:p>
                    <a:p>
                      <a:r>
                        <a:rPr lang="en-GB" sz="2400" dirty="0" err="1"/>
                        <a:t>moddey</a:t>
                      </a:r>
                      <a:r>
                        <a:rPr lang="en-GB" sz="2400" dirty="0"/>
                        <a:t> = dog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ci = dog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D450530-9165-4463-A172-8541CEC80EF8}"/>
              </a:ext>
            </a:extLst>
          </p:cNvPr>
          <p:cNvSpPr/>
          <p:nvPr/>
        </p:nvSpPr>
        <p:spPr>
          <a:xfrm>
            <a:off x="618932" y="5485371"/>
            <a:ext cx="109541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kū</a:t>
            </a:r>
            <a:r>
              <a:rPr lang="en-GB" sz="2400" i="1" dirty="0"/>
              <a:t> </a:t>
            </a:r>
            <a:r>
              <a:rPr lang="en-GB" sz="2400" dirty="0"/>
              <a:t>(dog), from PIE </a:t>
            </a:r>
            <a:r>
              <a:rPr lang="en-GB" sz="2400" i="1" dirty="0"/>
              <a:t>*</a:t>
            </a:r>
            <a:r>
              <a:rPr lang="en-GB" sz="2400" i="1" dirty="0" err="1"/>
              <a:t>ḱwṓ</a:t>
            </a:r>
            <a:r>
              <a:rPr lang="en-GB" sz="2400" dirty="0"/>
              <a:t> (dog)</a:t>
            </a:r>
          </a:p>
          <a:p>
            <a:r>
              <a:rPr lang="en-GB" sz="2400" dirty="0"/>
              <a:t>From Old Irish </a:t>
            </a:r>
            <a:r>
              <a:rPr lang="en-GB" sz="2400" i="1" dirty="0" err="1"/>
              <a:t>madrad</a:t>
            </a:r>
            <a:r>
              <a:rPr lang="en-GB" sz="2400" dirty="0"/>
              <a:t> (dog, cur) </a:t>
            </a:r>
          </a:p>
        </p:txBody>
      </p:sp>
    </p:spTree>
    <p:extLst>
      <p:ext uri="{BB962C8B-B14F-4D97-AF65-F5344CB8AC3E}">
        <p14:creationId xmlns:p14="http://schemas.microsoft.com/office/powerpoint/2010/main" val="10763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51D8B22-4BE7-4103-BDA7-83001684E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567" y="1455576"/>
            <a:ext cx="10748866" cy="4702628"/>
          </a:xfrm>
        </p:spPr>
        <p:txBody>
          <a:bodyPr>
            <a:normAutofit fontScale="92500"/>
          </a:bodyPr>
          <a:lstStyle/>
          <a:p>
            <a:r>
              <a:rPr lang="en-GB" sz="4400" dirty="0" err="1">
                <a:latin typeface="+mn-lt"/>
              </a:rPr>
              <a:t>Tá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mé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i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mo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chónaí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sa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Bhreatain</a:t>
            </a:r>
            <a:r>
              <a:rPr lang="en-GB" sz="4400" dirty="0">
                <a:latin typeface="+mn-lt"/>
              </a:rPr>
              <a:t> Bheag</a:t>
            </a:r>
          </a:p>
          <a:p>
            <a:r>
              <a:rPr lang="en-GB" sz="4400" dirty="0" err="1">
                <a:latin typeface="+mn-lt"/>
              </a:rPr>
              <a:t>Tha</a:t>
            </a:r>
            <a:r>
              <a:rPr lang="en-GB" sz="4400" dirty="0">
                <a:latin typeface="+mn-lt"/>
              </a:rPr>
              <a:t> mi a’ </a:t>
            </a:r>
            <a:r>
              <a:rPr lang="en-GB" sz="4400" dirty="0" err="1">
                <a:latin typeface="+mn-lt"/>
              </a:rPr>
              <a:t>fuireach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anns</a:t>
            </a:r>
            <a:r>
              <a:rPr lang="en-GB" sz="4400" dirty="0">
                <a:latin typeface="+mn-lt"/>
              </a:rPr>
              <a:t> a’ </a:t>
            </a:r>
            <a:r>
              <a:rPr lang="en-GB" sz="4400" dirty="0" err="1">
                <a:latin typeface="+mn-lt"/>
              </a:rPr>
              <a:t>Chumrigh</a:t>
            </a:r>
            <a:endParaRPr lang="en-GB" sz="4400" dirty="0">
              <a:latin typeface="+mn-lt"/>
            </a:endParaRPr>
          </a:p>
          <a:p>
            <a:r>
              <a:rPr lang="en-GB" sz="4400" dirty="0">
                <a:latin typeface="+mn-lt"/>
              </a:rPr>
              <a:t>Ta mee </a:t>
            </a:r>
            <a:r>
              <a:rPr lang="en-GB" sz="4400" dirty="0" err="1">
                <a:latin typeface="+mn-lt"/>
              </a:rPr>
              <a:t>cummal</a:t>
            </a:r>
            <a:r>
              <a:rPr lang="en-GB" sz="4400" dirty="0">
                <a:latin typeface="+mn-lt"/>
              </a:rPr>
              <a:t> ‘</a:t>
            </a:r>
            <a:r>
              <a:rPr lang="en-GB" sz="4400" dirty="0" err="1">
                <a:latin typeface="+mn-lt"/>
              </a:rPr>
              <a:t>sy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Vretyn</a:t>
            </a:r>
            <a:r>
              <a:rPr lang="en-GB" sz="4400" dirty="0">
                <a:latin typeface="+mn-lt"/>
              </a:rPr>
              <a:t> (Veg)</a:t>
            </a:r>
          </a:p>
          <a:p>
            <a:r>
              <a:rPr lang="en-GB" sz="4400" dirty="0" err="1">
                <a:latin typeface="+mn-lt"/>
              </a:rPr>
              <a:t>Emaon</a:t>
            </a:r>
            <a:r>
              <a:rPr lang="en-GB" sz="4400" dirty="0">
                <a:latin typeface="+mn-lt"/>
              </a:rPr>
              <a:t> o </a:t>
            </a:r>
            <a:r>
              <a:rPr lang="en-GB" sz="4400" dirty="0" err="1">
                <a:latin typeface="+mn-lt"/>
              </a:rPr>
              <a:t>chom</a:t>
            </a:r>
            <a:r>
              <a:rPr lang="en-GB" sz="4400" dirty="0">
                <a:latin typeface="+mn-lt"/>
              </a:rPr>
              <a:t> e </a:t>
            </a:r>
            <a:r>
              <a:rPr lang="en-GB" sz="4400" dirty="0" err="1">
                <a:latin typeface="+mn-lt"/>
              </a:rPr>
              <a:t>Kembre</a:t>
            </a:r>
            <a:endParaRPr lang="en-GB" sz="4400" dirty="0">
              <a:latin typeface="+mn-lt"/>
            </a:endParaRPr>
          </a:p>
          <a:p>
            <a:r>
              <a:rPr lang="en-GB" sz="4400" dirty="0" err="1">
                <a:latin typeface="+mn-lt"/>
              </a:rPr>
              <a:t>Yth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esov</a:t>
            </a:r>
            <a:r>
              <a:rPr lang="en-GB" sz="4400" dirty="0">
                <a:latin typeface="+mn-lt"/>
              </a:rPr>
              <a:t> ow </a:t>
            </a:r>
            <a:r>
              <a:rPr lang="en-GB" sz="4400" dirty="0" err="1">
                <a:latin typeface="+mn-lt"/>
              </a:rPr>
              <a:t>trigys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yn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Kembra</a:t>
            </a:r>
            <a:endParaRPr lang="en-GB" sz="4400" dirty="0">
              <a:latin typeface="+mn-lt"/>
            </a:endParaRPr>
          </a:p>
          <a:p>
            <a:r>
              <a:rPr lang="en-GB" sz="4400" dirty="0" err="1">
                <a:latin typeface="+mn-lt"/>
              </a:rPr>
              <a:t>Dw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i’n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byw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yng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Nghymru</a:t>
            </a:r>
            <a:endParaRPr lang="en-GB" sz="4400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02A808-EC58-484C-8406-1EB5D9685098}"/>
              </a:ext>
            </a:extLst>
          </p:cNvPr>
          <p:cNvSpPr txBox="1"/>
          <p:nvPr/>
        </p:nvSpPr>
        <p:spPr>
          <a:xfrm>
            <a:off x="933061" y="503853"/>
            <a:ext cx="8714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+mj-lt"/>
              </a:rPr>
              <a:t>They appear very different</a:t>
            </a:r>
          </a:p>
        </p:txBody>
      </p:sp>
    </p:spTree>
    <p:extLst>
      <p:ext uri="{BB962C8B-B14F-4D97-AF65-F5344CB8AC3E}">
        <p14:creationId xmlns:p14="http://schemas.microsoft.com/office/powerpoint/2010/main" val="313730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931" y="452718"/>
            <a:ext cx="9404723" cy="835421"/>
          </a:xfrm>
        </p:spPr>
        <p:txBody>
          <a:bodyPr/>
          <a:lstStyle/>
          <a:p>
            <a:r>
              <a:rPr lang="en-GB" b="1" dirty="0"/>
              <a:t>Horses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92300"/>
              </p:ext>
            </p:extLst>
          </p:nvPr>
        </p:nvGraphicFramePr>
        <p:xfrm>
          <a:off x="618931" y="1288139"/>
          <a:ext cx="10954138" cy="4281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139683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287624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052596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8010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capall</a:t>
                      </a:r>
                      <a:r>
                        <a:rPr lang="en-GB" sz="2400" dirty="0"/>
                        <a:t> = horse, mare</a:t>
                      </a:r>
                    </a:p>
                    <a:p>
                      <a:r>
                        <a:rPr lang="en-GB" sz="2400" dirty="0"/>
                        <a:t>marc = horse (</a:t>
                      </a:r>
                      <a:r>
                        <a:rPr lang="en-GB" sz="2400" i="1" dirty="0"/>
                        <a:t>archaic</a:t>
                      </a:r>
                      <a:r>
                        <a:rPr lang="en-GB" sz="2400" dirty="0"/>
                        <a:t>)</a:t>
                      </a:r>
                    </a:p>
                    <a:p>
                      <a:r>
                        <a:rPr lang="en-GB" sz="2400" dirty="0"/>
                        <a:t>each = horse (</a:t>
                      </a:r>
                      <a:r>
                        <a:rPr lang="en-GB" sz="2400" i="1" dirty="0"/>
                        <a:t>archaic</a:t>
                      </a:r>
                      <a:r>
                        <a:rPr lang="en-GB" sz="2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kefel</a:t>
                      </a:r>
                      <a:r>
                        <a:rPr lang="en-GB" sz="2400" dirty="0"/>
                        <a:t> = horse</a:t>
                      </a:r>
                    </a:p>
                    <a:p>
                      <a:r>
                        <a:rPr lang="en-GB" sz="2400" dirty="0"/>
                        <a:t>march = horse</a:t>
                      </a:r>
                    </a:p>
                    <a:p>
                      <a:r>
                        <a:rPr lang="en-GB" sz="2400" dirty="0" err="1"/>
                        <a:t>ebeul</a:t>
                      </a:r>
                      <a:r>
                        <a:rPr lang="en-GB" sz="2400" dirty="0"/>
                        <a:t> = foal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946500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capall</a:t>
                      </a:r>
                      <a:r>
                        <a:rPr lang="en-GB" sz="2400" dirty="0"/>
                        <a:t> = mare, colt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marc = charger, warhorse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each = horse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margh</a:t>
                      </a:r>
                      <a:r>
                        <a:rPr lang="en-GB" sz="2400" dirty="0"/>
                        <a:t> = horse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ebel</a:t>
                      </a:r>
                      <a:r>
                        <a:rPr lang="en-GB" sz="2400" dirty="0"/>
                        <a:t> = colt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860654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cabbyl</a:t>
                      </a:r>
                      <a:r>
                        <a:rPr lang="en-GB" sz="2400" dirty="0"/>
                        <a:t> = horse</a:t>
                      </a:r>
                    </a:p>
                    <a:p>
                      <a:r>
                        <a:rPr lang="en-GB" sz="2400" dirty="0"/>
                        <a:t>mark(-</a:t>
                      </a:r>
                      <a:r>
                        <a:rPr lang="en-GB" sz="2400" dirty="0" err="1"/>
                        <a:t>sleih</a:t>
                      </a:r>
                      <a:r>
                        <a:rPr lang="en-GB" sz="2400" dirty="0"/>
                        <a:t>) = horse(man)</a:t>
                      </a:r>
                    </a:p>
                    <a:p>
                      <a:r>
                        <a:rPr lang="en-GB" sz="2400" dirty="0" err="1"/>
                        <a:t>agh</a:t>
                      </a:r>
                      <a:r>
                        <a:rPr lang="en-GB" sz="2400" dirty="0"/>
                        <a:t> = steed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ceffyl</a:t>
                      </a:r>
                      <a:r>
                        <a:rPr lang="en-GB" sz="2400" dirty="0"/>
                        <a:t> = horse, nag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march = horse, stallion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ebol</a:t>
                      </a:r>
                      <a:r>
                        <a:rPr lang="en-GB" sz="2400" dirty="0"/>
                        <a:t> = colt, foal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D450530-9165-4463-A172-8541CEC80EF8}"/>
              </a:ext>
            </a:extLst>
          </p:cNvPr>
          <p:cNvSpPr/>
          <p:nvPr/>
        </p:nvSpPr>
        <p:spPr>
          <a:xfrm>
            <a:off x="618931" y="5658539"/>
            <a:ext cx="10954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kapallos</a:t>
            </a:r>
            <a:r>
              <a:rPr lang="en-GB" sz="2400" i="1" dirty="0"/>
              <a:t>; </a:t>
            </a:r>
            <a:r>
              <a:rPr lang="en-GB" sz="2400" dirty="0"/>
              <a:t>From PIE </a:t>
            </a:r>
            <a:r>
              <a:rPr lang="en-GB" sz="2400" i="1" dirty="0"/>
              <a:t>*</a:t>
            </a:r>
            <a:r>
              <a:rPr lang="en-GB" sz="2400" i="1" dirty="0" err="1"/>
              <a:t>márkos</a:t>
            </a:r>
            <a:r>
              <a:rPr lang="en-GB" sz="2400" dirty="0"/>
              <a:t>, From PIE </a:t>
            </a:r>
            <a:r>
              <a:rPr lang="en-GB" sz="2400" i="1" dirty="0"/>
              <a:t>*</a:t>
            </a:r>
            <a:r>
              <a:rPr lang="en-GB" sz="2400" i="1" dirty="0" err="1"/>
              <a:t>h₁éḱwos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151079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931" y="452718"/>
            <a:ext cx="9404723" cy="835421"/>
          </a:xfrm>
        </p:spPr>
        <p:txBody>
          <a:bodyPr/>
          <a:lstStyle/>
          <a:p>
            <a:r>
              <a:rPr lang="en-GB" b="1" dirty="0"/>
              <a:t>Men &amp; Husbands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379269"/>
              </p:ext>
            </p:extLst>
          </p:nvPr>
        </p:nvGraphicFramePr>
        <p:xfrm>
          <a:off x="618931" y="1288139"/>
          <a:ext cx="10954138" cy="4117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240959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3819719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754472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358051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fear = man, husband</a:t>
                      </a:r>
                    </a:p>
                    <a:p>
                      <a:r>
                        <a:rPr lang="en-GB" sz="2400" dirty="0" err="1"/>
                        <a:t>duine</a:t>
                      </a:r>
                      <a:r>
                        <a:rPr lang="en-GB" sz="2400" dirty="0"/>
                        <a:t> = human, man, 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gour</a:t>
                      </a:r>
                      <a:r>
                        <a:rPr lang="en-GB" sz="2400" dirty="0"/>
                        <a:t> = man, person</a:t>
                      </a:r>
                    </a:p>
                    <a:p>
                      <a:r>
                        <a:rPr lang="en-GB" sz="2400" dirty="0"/>
                        <a:t>den = human, person, man, husband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050005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fear = man, husband, male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duine</a:t>
                      </a:r>
                      <a:r>
                        <a:rPr lang="en-GB" sz="2400" dirty="0"/>
                        <a:t> = human, 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gour</a:t>
                      </a:r>
                      <a:r>
                        <a:rPr lang="en-GB" sz="2400" dirty="0"/>
                        <a:t> = husband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den = man, human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954771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fer</a:t>
                      </a:r>
                      <a:r>
                        <a:rPr lang="en-GB" sz="2400" dirty="0"/>
                        <a:t> = male, man</a:t>
                      </a:r>
                    </a:p>
                    <a:p>
                      <a:r>
                        <a:rPr lang="en-GB" sz="2400" dirty="0" err="1"/>
                        <a:t>dooinney</a:t>
                      </a:r>
                      <a:r>
                        <a:rPr lang="en-GB" sz="2400" dirty="0"/>
                        <a:t> = human, 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gŵr</a:t>
                      </a:r>
                      <a:r>
                        <a:rPr lang="en-GB" sz="2400" dirty="0"/>
                        <a:t> = man, husband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dyn</a:t>
                      </a:r>
                      <a:r>
                        <a:rPr lang="en-GB" sz="2400" dirty="0"/>
                        <a:t> = man, human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D450530-9165-4463-A172-8541CEC80EF8}"/>
              </a:ext>
            </a:extLst>
          </p:cNvPr>
          <p:cNvSpPr/>
          <p:nvPr/>
        </p:nvSpPr>
        <p:spPr>
          <a:xfrm>
            <a:off x="575900" y="5574285"/>
            <a:ext cx="113180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wiros</a:t>
            </a:r>
            <a:r>
              <a:rPr lang="en-GB" sz="2400" i="1" dirty="0"/>
              <a:t> </a:t>
            </a:r>
            <a:r>
              <a:rPr lang="en-GB" sz="2400" dirty="0"/>
              <a:t>(man, husband), from PIE </a:t>
            </a:r>
            <a:r>
              <a:rPr lang="en-GB" sz="2400" i="1" dirty="0"/>
              <a:t>*</a:t>
            </a:r>
            <a:r>
              <a:rPr lang="en-GB" sz="2400" i="1" dirty="0" err="1"/>
              <a:t>wiHrós</a:t>
            </a:r>
            <a:r>
              <a:rPr lang="en-GB" sz="2400" i="1" dirty="0"/>
              <a:t> (man, husband)</a:t>
            </a:r>
          </a:p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gdonyos</a:t>
            </a:r>
            <a:r>
              <a:rPr lang="en-GB" sz="2400" i="1" dirty="0"/>
              <a:t> </a:t>
            </a:r>
            <a:r>
              <a:rPr lang="en-GB" sz="2400" dirty="0"/>
              <a:t>(person), from PIE </a:t>
            </a:r>
            <a:r>
              <a:rPr lang="en-GB" sz="2400" i="1" dirty="0"/>
              <a:t>*</a:t>
            </a:r>
            <a:r>
              <a:rPr lang="en-GB" sz="2400" i="1" dirty="0" err="1"/>
              <a:t>dʰéǵʰom-yo</a:t>
            </a:r>
            <a:r>
              <a:rPr lang="en-GB" sz="2400" i="1" dirty="0"/>
              <a:t> (human)</a:t>
            </a:r>
          </a:p>
        </p:txBody>
      </p:sp>
    </p:spTree>
    <p:extLst>
      <p:ext uri="{BB962C8B-B14F-4D97-AF65-F5344CB8AC3E}">
        <p14:creationId xmlns:p14="http://schemas.microsoft.com/office/powerpoint/2010/main" val="273136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931" y="452718"/>
            <a:ext cx="9404723" cy="835421"/>
          </a:xfrm>
        </p:spPr>
        <p:txBody>
          <a:bodyPr/>
          <a:lstStyle/>
          <a:p>
            <a:r>
              <a:rPr lang="en-GB" b="1" dirty="0"/>
              <a:t>Women &amp; Wives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586658"/>
              </p:ext>
            </p:extLst>
          </p:nvPr>
        </p:nvGraphicFramePr>
        <p:xfrm>
          <a:off x="618931" y="1407787"/>
          <a:ext cx="10954138" cy="3711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139683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287624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052596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8010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bean = woman, wife</a:t>
                      </a:r>
                    </a:p>
                    <a:p>
                      <a:r>
                        <a:rPr lang="en-GB" sz="2400" dirty="0"/>
                        <a:t>frac = woman (Old Irish)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e-ben = woman</a:t>
                      </a:r>
                    </a:p>
                    <a:p>
                      <a:r>
                        <a:rPr lang="en-GB" sz="2400" dirty="0" err="1"/>
                        <a:t>gwreg</a:t>
                      </a:r>
                      <a:r>
                        <a:rPr lang="en-GB" sz="2400" dirty="0"/>
                        <a:t> = wife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946500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bean = woman, wife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benyn</a:t>
                      </a:r>
                      <a:r>
                        <a:rPr lang="en-GB" sz="2400" dirty="0"/>
                        <a:t> = woman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gwreg</a:t>
                      </a:r>
                      <a:r>
                        <a:rPr lang="en-GB" sz="2400" dirty="0"/>
                        <a:t> = wife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860654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ben = woman, wife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benyw</a:t>
                      </a:r>
                      <a:r>
                        <a:rPr lang="en-GB" sz="2400" dirty="0"/>
                        <a:t> = female, girl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gwraig</a:t>
                      </a:r>
                      <a:r>
                        <a:rPr lang="en-GB" sz="2400" dirty="0"/>
                        <a:t> = wife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D450530-9165-4463-A172-8541CEC80EF8}"/>
              </a:ext>
            </a:extLst>
          </p:cNvPr>
          <p:cNvSpPr/>
          <p:nvPr/>
        </p:nvSpPr>
        <p:spPr>
          <a:xfrm>
            <a:off x="618931" y="5275164"/>
            <a:ext cx="11318032" cy="1130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benā</a:t>
            </a:r>
            <a:r>
              <a:rPr lang="en-GB" sz="2400" i="1" dirty="0"/>
              <a:t> </a:t>
            </a:r>
            <a:r>
              <a:rPr lang="en-GB" sz="2400" dirty="0"/>
              <a:t>(woman), from PIE </a:t>
            </a:r>
            <a:r>
              <a:rPr lang="en-GB" sz="2400" i="1" dirty="0"/>
              <a:t>*</a:t>
            </a:r>
            <a:r>
              <a:rPr lang="en-GB" sz="2400" i="1" dirty="0" err="1"/>
              <a:t>gʷḗn</a:t>
            </a:r>
            <a:r>
              <a:rPr lang="en-GB" sz="2400" i="1" dirty="0"/>
              <a:t> (woman)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wrakkā</a:t>
            </a:r>
            <a:r>
              <a:rPr lang="en-GB" sz="2400" i="1" dirty="0"/>
              <a:t> </a:t>
            </a:r>
            <a:r>
              <a:rPr lang="en-GB" sz="2400" dirty="0"/>
              <a:t>(woman), from PIE </a:t>
            </a:r>
            <a:r>
              <a:rPr lang="en-GB" sz="2400" i="1" dirty="0"/>
              <a:t>*</a:t>
            </a:r>
            <a:r>
              <a:rPr lang="en-GB" sz="2400" i="1" dirty="0" err="1"/>
              <a:t>wikkā</a:t>
            </a:r>
            <a:r>
              <a:rPr lang="en-GB" sz="2400" i="1" dirty="0"/>
              <a:t> (witch)?</a:t>
            </a:r>
          </a:p>
        </p:txBody>
      </p:sp>
    </p:spTree>
    <p:extLst>
      <p:ext uri="{BB962C8B-B14F-4D97-AF65-F5344CB8AC3E}">
        <p14:creationId xmlns:p14="http://schemas.microsoft.com/office/powerpoint/2010/main" val="154446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3EE5A-39AD-4E39-93C3-05E5A431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597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b="1" dirty="0"/>
              <a:t>Links &amp;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8D49-2CEC-45B1-9F32-C538DD262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36914"/>
            <a:ext cx="10634598" cy="4811485"/>
          </a:xfrm>
        </p:spPr>
        <p:txBody>
          <a:bodyPr>
            <a:normAutofit/>
          </a:bodyPr>
          <a:lstStyle/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2400" b="1" dirty="0" err="1"/>
              <a:t>Celtiadur</a:t>
            </a:r>
            <a:r>
              <a:rPr lang="en-GB" sz="2400" b="1" dirty="0"/>
              <a:t> – etymological dictionary of Celtic languages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2400" b="1" dirty="0">
                <a:hlinkClick r:id="rId2"/>
              </a:rPr>
              <a:t>https://celtiadur.omniglot.com/</a:t>
            </a:r>
            <a:endParaRPr lang="en-GB" sz="2400" b="1" dirty="0"/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en-GB" sz="2400" b="1" dirty="0"/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2400" b="1" dirty="0"/>
              <a:t>Celtic languages on Omniglot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b="1" dirty="0">
                <a:hlinkClick r:id="rId3"/>
              </a:rPr>
              <a:t>https://celtic.omniglot.com/</a:t>
            </a:r>
            <a:endParaRPr lang="en-GB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b="1" dirty="0"/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2400" b="1" dirty="0"/>
              <a:t>teanglann.ie (Irish language dictionaries)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2400" b="1" dirty="0">
                <a:hlinkClick r:id="rId4"/>
              </a:rPr>
              <a:t>https://www.teanglann.ie</a:t>
            </a:r>
            <a:endParaRPr lang="en-GB" sz="2400" b="1" dirty="0"/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en-GB" sz="2400" b="1" dirty="0"/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2400" b="1" dirty="0"/>
              <a:t>An </a:t>
            </a:r>
            <a:r>
              <a:rPr lang="en-GB" sz="2400" b="1" dirty="0" err="1"/>
              <a:t>Faclair</a:t>
            </a:r>
            <a:r>
              <a:rPr lang="en-GB" sz="2400" b="1" dirty="0"/>
              <a:t> </a:t>
            </a:r>
            <a:r>
              <a:rPr lang="en-GB" sz="2400" b="1" dirty="0" err="1"/>
              <a:t>Beag</a:t>
            </a:r>
            <a:r>
              <a:rPr lang="en-GB" sz="2400" b="1" dirty="0"/>
              <a:t> – English – Scottish Gaelic dictionary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2400" b="1" dirty="0">
                <a:hlinkClick r:id="rId5"/>
              </a:rPr>
              <a:t>https://www.faclair.com/</a:t>
            </a:r>
            <a:endParaRPr lang="en-GB" sz="2400" b="1" dirty="0"/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en-GB" sz="2400" b="1" dirty="0"/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2400" b="1" dirty="0"/>
              <a:t>On-Line Manx Dictionary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2400" b="1" dirty="0">
                <a:hlinkClick r:id="rId6"/>
              </a:rPr>
              <a:t>http://www.mannin.info/Mannin/fockleyr/e2m.php</a:t>
            </a:r>
            <a:endParaRPr lang="en-GB" sz="2400" b="1" dirty="0"/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en-GB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8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8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4103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3EE5A-39AD-4E39-93C3-05E5A431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597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b="1" dirty="0"/>
              <a:t>Links &amp;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8D49-2CEC-45B1-9F32-C538DD262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80931"/>
            <a:ext cx="10634598" cy="486746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2800" b="1" dirty="0"/>
              <a:t>McBain’s Etymological Dictionary of the Gaelic Language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2800" b="1" dirty="0">
                <a:hlinkClick r:id="rId2"/>
              </a:rPr>
              <a:t>http://www.ceantar.org/Dicts/MB2/</a:t>
            </a:r>
            <a:endParaRPr lang="en-GB" sz="28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600" b="1" dirty="0" err="1"/>
              <a:t>Geiriadur</a:t>
            </a:r>
            <a:r>
              <a:rPr lang="en-GB" sz="2600" b="1" dirty="0"/>
              <a:t> </a:t>
            </a:r>
            <a:r>
              <a:rPr lang="en-GB" sz="2600" b="1" dirty="0" err="1"/>
              <a:t>Prifysgol</a:t>
            </a:r>
            <a:r>
              <a:rPr lang="en-GB" sz="2600" b="1" dirty="0"/>
              <a:t> Cymru / A </a:t>
            </a:r>
            <a:r>
              <a:rPr lang="en-GB" sz="2600" b="1" dirty="0" err="1"/>
              <a:t>Dicionary</a:t>
            </a:r>
            <a:r>
              <a:rPr lang="en-GB" sz="2600" b="1" dirty="0"/>
              <a:t> of the Welsh Language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600" b="1" dirty="0">
                <a:hlinkClick r:id="rId3"/>
              </a:rPr>
              <a:t>http://welsh-dictionary.ac.uk/gpc/gpc.html</a:t>
            </a:r>
            <a:endParaRPr lang="en-GB" sz="2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600" b="1" dirty="0" err="1"/>
              <a:t>gerlyver</a:t>
            </a:r>
            <a:r>
              <a:rPr lang="en-GB" sz="2600" b="1" dirty="0"/>
              <a:t> </a:t>
            </a:r>
            <a:r>
              <a:rPr lang="en-GB" sz="2600" b="1" dirty="0" err="1"/>
              <a:t>kernwek</a:t>
            </a:r>
            <a:r>
              <a:rPr lang="en-GB" sz="2600" b="1" dirty="0"/>
              <a:t> / Cornish dictionary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600" b="1" dirty="0">
                <a:hlinkClick r:id="rId4"/>
              </a:rPr>
              <a:t>https://www.cornishdictionary.org.uk/</a:t>
            </a:r>
            <a:endParaRPr lang="en-GB" sz="2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600" b="1" dirty="0"/>
              <a:t>Grand Terrier </a:t>
            </a:r>
            <a:r>
              <a:rPr lang="en-GB" sz="2600" b="1" dirty="0" err="1"/>
              <a:t>Dictionnaire</a:t>
            </a:r>
            <a:r>
              <a:rPr lang="en-GB" sz="2600" b="1" dirty="0"/>
              <a:t> </a:t>
            </a:r>
            <a:r>
              <a:rPr lang="en-GB" sz="2600" b="1" dirty="0" err="1"/>
              <a:t>Français</a:t>
            </a:r>
            <a:r>
              <a:rPr lang="en-GB" sz="2600" b="1" dirty="0"/>
              <a:t>-Breton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600" b="1" dirty="0">
                <a:hlinkClick r:id="rId5"/>
              </a:rPr>
              <a:t>http://www.grandterrier.net/dicobzh/</a:t>
            </a:r>
            <a:endParaRPr lang="en-GB" sz="2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600" b="1" dirty="0"/>
              <a:t>Wiktionary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600" b="1" dirty="0">
                <a:hlinkClick r:id="rId6"/>
              </a:rPr>
              <a:t>https://www.wiktionary.org/</a:t>
            </a:r>
            <a:endParaRPr lang="en-GB" sz="2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9305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B9DC5-F4EA-4783-8786-D89D7B605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937" y="1490943"/>
            <a:ext cx="8946541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/>
              <a:t>Go </a:t>
            </a:r>
            <a:r>
              <a:rPr lang="en-GB" sz="3600" dirty="0" err="1"/>
              <a:t>raibh</a:t>
            </a:r>
            <a:r>
              <a:rPr lang="en-GB" sz="3600" dirty="0"/>
              <a:t> </a:t>
            </a:r>
            <a:r>
              <a:rPr lang="en-GB" sz="3600" dirty="0" err="1"/>
              <a:t>maith</a:t>
            </a:r>
            <a:r>
              <a:rPr lang="en-GB" sz="3600" dirty="0"/>
              <a:t> </a:t>
            </a:r>
            <a:r>
              <a:rPr lang="en-GB" sz="3600" dirty="0" err="1"/>
              <a:t>agaibh</a:t>
            </a:r>
            <a:endParaRPr lang="en-GB" sz="3600" dirty="0"/>
          </a:p>
          <a:p>
            <a:pPr marL="0" indent="0" algn="ctr">
              <a:buNone/>
            </a:pPr>
            <a:r>
              <a:rPr lang="en-GB" sz="3600" dirty="0" err="1"/>
              <a:t>Tapadh</a:t>
            </a:r>
            <a:r>
              <a:rPr lang="en-GB" sz="3600" dirty="0"/>
              <a:t> </a:t>
            </a:r>
            <a:r>
              <a:rPr lang="en-GB" sz="3600" dirty="0" err="1"/>
              <a:t>leibh</a:t>
            </a:r>
            <a:endParaRPr lang="en-GB" sz="3600" dirty="0"/>
          </a:p>
          <a:p>
            <a:pPr marL="0" indent="0" algn="ctr">
              <a:buNone/>
            </a:pPr>
            <a:r>
              <a:rPr lang="en-GB" sz="3600" dirty="0" err="1"/>
              <a:t>Gura</a:t>
            </a:r>
            <a:r>
              <a:rPr lang="en-GB" sz="3600" dirty="0"/>
              <a:t> </a:t>
            </a:r>
            <a:r>
              <a:rPr lang="en-GB" sz="3600" dirty="0" err="1"/>
              <a:t>mie</a:t>
            </a:r>
            <a:r>
              <a:rPr lang="en-GB" sz="3600" dirty="0"/>
              <a:t> </a:t>
            </a:r>
            <a:r>
              <a:rPr lang="en-GB" sz="3600" dirty="0" err="1"/>
              <a:t>mooar</a:t>
            </a:r>
            <a:r>
              <a:rPr lang="en-GB" sz="3600" dirty="0"/>
              <a:t> </a:t>
            </a:r>
            <a:r>
              <a:rPr lang="en-GB" sz="3600" dirty="0" err="1"/>
              <a:t>eu</a:t>
            </a:r>
            <a:endParaRPr lang="en-GB" sz="3600" dirty="0"/>
          </a:p>
          <a:p>
            <a:pPr marL="0" indent="0" algn="ctr">
              <a:buNone/>
            </a:pPr>
            <a:r>
              <a:rPr lang="en-GB" sz="3600" dirty="0" err="1"/>
              <a:t>Trugarez</a:t>
            </a:r>
            <a:r>
              <a:rPr lang="en-GB" sz="3600" dirty="0"/>
              <a:t> </a:t>
            </a:r>
            <a:r>
              <a:rPr lang="en-GB" sz="3600" dirty="0" err="1"/>
              <a:t>vraz</a:t>
            </a:r>
            <a:endParaRPr lang="en-GB" sz="3600" dirty="0"/>
          </a:p>
          <a:p>
            <a:pPr marL="0" indent="0" algn="ctr">
              <a:buNone/>
            </a:pPr>
            <a:r>
              <a:rPr lang="en-GB" sz="3600" dirty="0" err="1"/>
              <a:t>Meur</a:t>
            </a:r>
            <a:r>
              <a:rPr lang="en-GB" sz="3600" dirty="0"/>
              <a:t> </a:t>
            </a:r>
            <a:r>
              <a:rPr lang="en-GB" sz="3600" dirty="0" err="1"/>
              <a:t>ras</a:t>
            </a:r>
            <a:endParaRPr lang="en-GB" sz="3600" dirty="0"/>
          </a:p>
          <a:p>
            <a:pPr marL="0" indent="0" algn="ctr">
              <a:buNone/>
            </a:pPr>
            <a:r>
              <a:rPr lang="en-GB" sz="3600" dirty="0" err="1"/>
              <a:t>Diolch</a:t>
            </a:r>
            <a:r>
              <a:rPr lang="en-GB" sz="3600" dirty="0"/>
              <a:t> </a:t>
            </a:r>
            <a:r>
              <a:rPr lang="en-GB" sz="3600" dirty="0" err="1"/>
              <a:t>yn</a:t>
            </a:r>
            <a:r>
              <a:rPr lang="en-GB" sz="3600" dirty="0"/>
              <a:t> </a:t>
            </a:r>
            <a:r>
              <a:rPr lang="en-GB" sz="3600" dirty="0" err="1"/>
              <a:t>fawr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89409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51D8B22-4BE7-4103-BDA7-83001684E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567" y="1324947"/>
            <a:ext cx="10748866" cy="4923452"/>
          </a:xfrm>
        </p:spPr>
        <p:txBody>
          <a:bodyPr>
            <a:normAutofit/>
          </a:bodyPr>
          <a:lstStyle/>
          <a:p>
            <a:r>
              <a:rPr lang="en-GB" sz="4400" dirty="0" err="1">
                <a:latin typeface="+mn-lt"/>
              </a:rPr>
              <a:t>Tá</a:t>
            </a:r>
            <a:r>
              <a:rPr lang="en-GB" sz="4400" dirty="0">
                <a:latin typeface="+mn-lt"/>
              </a:rPr>
              <a:t> an tine ag </a:t>
            </a:r>
            <a:r>
              <a:rPr lang="en-GB" sz="4400" dirty="0" err="1">
                <a:latin typeface="+mn-lt"/>
              </a:rPr>
              <a:t>locacdh</a:t>
            </a:r>
            <a:endParaRPr lang="en-GB" sz="4400" dirty="0">
              <a:latin typeface="+mn-lt"/>
            </a:endParaRPr>
          </a:p>
          <a:p>
            <a:r>
              <a:rPr lang="en-GB" sz="4400" dirty="0" err="1">
                <a:latin typeface="+mn-lt"/>
              </a:rPr>
              <a:t>Tha</a:t>
            </a:r>
            <a:r>
              <a:rPr lang="en-GB" sz="4400" dirty="0">
                <a:latin typeface="+mn-lt"/>
              </a:rPr>
              <a:t> an </a:t>
            </a:r>
            <a:r>
              <a:rPr lang="en-GB" sz="4400" dirty="0" err="1">
                <a:latin typeface="+mn-lt"/>
              </a:rPr>
              <a:t>teine</a:t>
            </a:r>
            <a:r>
              <a:rPr lang="en-GB" sz="4400" dirty="0">
                <a:latin typeface="+mn-lt"/>
              </a:rPr>
              <a:t> a’ </a:t>
            </a:r>
            <a:r>
              <a:rPr lang="en-GB" sz="4400" dirty="0" err="1">
                <a:latin typeface="+mn-lt"/>
              </a:rPr>
              <a:t>losgadh</a:t>
            </a:r>
            <a:endParaRPr lang="en-GB" sz="4400" dirty="0">
              <a:latin typeface="+mn-lt"/>
            </a:endParaRPr>
          </a:p>
          <a:p>
            <a:r>
              <a:rPr lang="en-GB" sz="4400" dirty="0" err="1">
                <a:latin typeface="+mn-lt"/>
              </a:rPr>
              <a:t>Ta’n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aile</a:t>
            </a:r>
            <a:r>
              <a:rPr lang="en-GB" sz="4400" dirty="0">
                <a:latin typeface="+mn-lt"/>
              </a:rPr>
              <a:t> (</a:t>
            </a:r>
            <a:r>
              <a:rPr lang="en-GB" sz="4400" dirty="0" err="1">
                <a:latin typeface="+mn-lt"/>
              </a:rPr>
              <a:t>çhenney</a:t>
            </a:r>
            <a:r>
              <a:rPr lang="en-GB" sz="4400" dirty="0">
                <a:latin typeface="+mn-lt"/>
              </a:rPr>
              <a:t>) </a:t>
            </a:r>
            <a:r>
              <a:rPr lang="en-GB" sz="4400" dirty="0" err="1">
                <a:latin typeface="+mn-lt"/>
              </a:rPr>
              <a:t>lostey</a:t>
            </a:r>
            <a:endParaRPr lang="en-GB" sz="4400" dirty="0">
              <a:latin typeface="+mn-lt"/>
            </a:endParaRPr>
          </a:p>
          <a:p>
            <a:r>
              <a:rPr lang="en-GB" sz="4400" dirty="0" err="1">
                <a:latin typeface="+mn-lt"/>
              </a:rPr>
              <a:t>Eman</a:t>
            </a:r>
            <a:r>
              <a:rPr lang="en-GB" sz="4400" dirty="0">
                <a:latin typeface="+mn-lt"/>
              </a:rPr>
              <a:t> an tan o </a:t>
            </a:r>
            <a:r>
              <a:rPr lang="en-GB" sz="4400" dirty="0" err="1">
                <a:latin typeface="+mn-lt"/>
              </a:rPr>
              <a:t>leskiñ</a:t>
            </a:r>
            <a:endParaRPr lang="en-GB" sz="4400" dirty="0">
              <a:latin typeface="+mn-lt"/>
            </a:endParaRPr>
          </a:p>
          <a:p>
            <a:r>
              <a:rPr lang="en-GB" sz="4400" dirty="0" err="1">
                <a:latin typeface="+mn-lt"/>
              </a:rPr>
              <a:t>Yma</a:t>
            </a:r>
            <a:r>
              <a:rPr lang="en-GB" sz="4400" dirty="0">
                <a:latin typeface="+mn-lt"/>
              </a:rPr>
              <a:t> an tan ow </a:t>
            </a:r>
            <a:r>
              <a:rPr lang="en-GB" sz="4400" dirty="0" err="1">
                <a:latin typeface="+mn-lt"/>
              </a:rPr>
              <a:t>leski</a:t>
            </a:r>
            <a:endParaRPr lang="en-GB" sz="4400" dirty="0">
              <a:latin typeface="+mn-lt"/>
            </a:endParaRPr>
          </a:p>
          <a:p>
            <a:r>
              <a:rPr lang="en-GB" sz="4400" dirty="0" err="1">
                <a:latin typeface="+mn-lt"/>
              </a:rPr>
              <a:t>Mae’r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tân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yn</a:t>
            </a:r>
            <a:r>
              <a:rPr lang="en-GB" sz="4400" dirty="0">
                <a:latin typeface="+mn-lt"/>
              </a:rPr>
              <a:t> </a:t>
            </a:r>
            <a:r>
              <a:rPr lang="en-GB" sz="4400" dirty="0" err="1">
                <a:latin typeface="+mn-lt"/>
              </a:rPr>
              <a:t>llosgi</a:t>
            </a:r>
            <a:endParaRPr lang="en-GB" sz="4400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E51276-DDFE-445E-9AE4-C3516C0BB014}"/>
              </a:ext>
            </a:extLst>
          </p:cNvPr>
          <p:cNvSpPr txBox="1"/>
          <p:nvPr/>
        </p:nvSpPr>
        <p:spPr>
          <a:xfrm>
            <a:off x="721567" y="503853"/>
            <a:ext cx="8926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+mj-lt"/>
              </a:rPr>
              <a:t>But are they really?</a:t>
            </a:r>
          </a:p>
        </p:txBody>
      </p:sp>
    </p:spTree>
    <p:extLst>
      <p:ext uri="{BB962C8B-B14F-4D97-AF65-F5344CB8AC3E}">
        <p14:creationId xmlns:p14="http://schemas.microsoft.com/office/powerpoint/2010/main" val="28994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9859"/>
          </a:xfrm>
        </p:spPr>
        <p:txBody>
          <a:bodyPr/>
          <a:lstStyle/>
          <a:p>
            <a:r>
              <a:rPr lang="en-GB" b="1" dirty="0"/>
              <a:t>Heads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304696"/>
              </p:ext>
            </p:extLst>
          </p:nvPr>
        </p:nvGraphicFramePr>
        <p:xfrm>
          <a:off x="646111" y="1542441"/>
          <a:ext cx="10954138" cy="357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55062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949899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ceann</a:t>
                      </a:r>
                      <a:r>
                        <a:rPr lang="en-GB" sz="2400" dirty="0"/>
                        <a:t> = head, end, chief, 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penn</a:t>
                      </a:r>
                      <a:r>
                        <a:rPr lang="en-GB" sz="2400" dirty="0"/>
                        <a:t> = head, end, top, chief, foot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989045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ceann</a:t>
                      </a:r>
                      <a:r>
                        <a:rPr lang="en-GB" sz="2400" dirty="0"/>
                        <a:t> = head, end, lid, roof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penn</a:t>
                      </a:r>
                      <a:r>
                        <a:rPr lang="en-GB" sz="2400" dirty="0"/>
                        <a:t> = head, end, top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976729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kione</a:t>
                      </a:r>
                      <a:r>
                        <a:rPr lang="en-GB" sz="2400" dirty="0"/>
                        <a:t> = head, chief, bottom, end, 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pen = head, top, roof, chief, extremity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D165326-719A-4188-B95B-9EC2373EBAA1}"/>
              </a:ext>
            </a:extLst>
          </p:cNvPr>
          <p:cNvSpPr/>
          <p:nvPr/>
        </p:nvSpPr>
        <p:spPr>
          <a:xfrm>
            <a:off x="646110" y="5403040"/>
            <a:ext cx="11545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kʷennom</a:t>
            </a:r>
            <a:r>
              <a:rPr lang="en-GB" sz="2400" i="1" dirty="0"/>
              <a:t> </a:t>
            </a:r>
            <a:r>
              <a:rPr lang="en-GB" sz="2400" dirty="0"/>
              <a:t>(head), from PIE </a:t>
            </a:r>
            <a:r>
              <a:rPr lang="en-GB" sz="2400" i="1" dirty="0"/>
              <a:t>*</a:t>
            </a:r>
            <a:r>
              <a:rPr lang="en-GB" sz="2400" i="1" dirty="0" err="1"/>
              <a:t>kap</a:t>
            </a:r>
            <a:r>
              <a:rPr lang="en-GB" sz="2400" i="1" dirty="0"/>
              <a:t>- </a:t>
            </a:r>
            <a:r>
              <a:rPr lang="en-GB" sz="2400" dirty="0"/>
              <a:t>(to hold, seize)</a:t>
            </a:r>
          </a:p>
        </p:txBody>
      </p:sp>
    </p:spTree>
    <p:extLst>
      <p:ext uri="{BB962C8B-B14F-4D97-AF65-F5344CB8AC3E}">
        <p14:creationId xmlns:p14="http://schemas.microsoft.com/office/powerpoint/2010/main" val="211027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02761"/>
          </a:xfrm>
        </p:spPr>
        <p:txBody>
          <a:bodyPr/>
          <a:lstStyle/>
          <a:p>
            <a:r>
              <a:rPr lang="en-GB" b="1" dirty="0"/>
              <a:t>Blue-Green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072712"/>
              </p:ext>
            </p:extLst>
          </p:nvPr>
        </p:nvGraphicFramePr>
        <p:xfrm>
          <a:off x="776740" y="1455479"/>
          <a:ext cx="10954138" cy="4315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42584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glas</a:t>
                      </a:r>
                      <a:r>
                        <a:rPr lang="en-GB" sz="2400" dirty="0"/>
                        <a:t> = green, grey, blue, pale, pallid, raw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glas</a:t>
                      </a:r>
                      <a:r>
                        <a:rPr lang="en-GB" sz="2400" dirty="0"/>
                        <a:t> = blue, green, grey, raw, fresh, bitter, pale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glas</a:t>
                      </a:r>
                      <a:r>
                        <a:rPr lang="en-GB" sz="2400" dirty="0"/>
                        <a:t> = grey-green, pale, green, unripe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glas</a:t>
                      </a:r>
                      <a:r>
                        <a:rPr lang="en-GB" sz="2400" dirty="0"/>
                        <a:t> = blue, grey, 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glass = green, verdant, soft, pale, grey, raw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glas</a:t>
                      </a:r>
                      <a:r>
                        <a:rPr lang="en-GB" sz="2400" dirty="0"/>
                        <a:t> = blue, green, verdant, unripe, grey, silver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E3C81C1-CDD7-41B1-ACF8-67184B64B64D}"/>
              </a:ext>
            </a:extLst>
          </p:cNvPr>
          <p:cNvSpPr/>
          <p:nvPr/>
        </p:nvSpPr>
        <p:spPr>
          <a:xfrm>
            <a:off x="776740" y="6035950"/>
            <a:ext cx="11415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glastos</a:t>
            </a:r>
            <a:r>
              <a:rPr lang="en-GB" sz="2400" i="1" dirty="0"/>
              <a:t> </a:t>
            </a:r>
            <a:r>
              <a:rPr lang="en-GB" sz="2400" dirty="0"/>
              <a:t>(green, blue), from PIE </a:t>
            </a:r>
            <a:r>
              <a:rPr lang="en-GB" sz="2400" i="1" dirty="0"/>
              <a:t>*</a:t>
            </a:r>
            <a:r>
              <a:rPr lang="en-GB" sz="2400" i="1" dirty="0" err="1"/>
              <a:t>ǵʰelh</a:t>
            </a:r>
            <a:r>
              <a:rPr lang="en-GB" sz="2400" i="1" dirty="0"/>
              <a:t>₃- </a:t>
            </a:r>
            <a:r>
              <a:rPr lang="en-GB" sz="2400" dirty="0"/>
              <a:t>(green, yellow)</a:t>
            </a:r>
          </a:p>
        </p:txBody>
      </p:sp>
    </p:spTree>
    <p:extLst>
      <p:ext uri="{BB962C8B-B14F-4D97-AF65-F5344CB8AC3E}">
        <p14:creationId xmlns:p14="http://schemas.microsoft.com/office/powerpoint/2010/main" val="384995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02761"/>
          </a:xfrm>
        </p:spPr>
        <p:txBody>
          <a:bodyPr/>
          <a:lstStyle/>
          <a:p>
            <a:r>
              <a:rPr lang="en-GB" b="1" dirty="0"/>
              <a:t>Clean &amp; Clear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345470"/>
              </p:ext>
            </p:extLst>
          </p:nvPr>
        </p:nvGraphicFramePr>
        <p:xfrm>
          <a:off x="776740" y="1455479"/>
          <a:ext cx="10954138" cy="4315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42584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glan</a:t>
                      </a:r>
                      <a:r>
                        <a:rPr lang="en-GB" sz="2400" dirty="0"/>
                        <a:t> = clean, clear, pure, bright, well-made, distinct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glan</a:t>
                      </a:r>
                      <a:r>
                        <a:rPr lang="en-GB" sz="2400" dirty="0"/>
                        <a:t> = pure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glan</a:t>
                      </a:r>
                      <a:r>
                        <a:rPr lang="en-GB" sz="2400" dirty="0"/>
                        <a:t> = clean, pure, bright, sheer, downright, great, grand, </a:t>
                      </a:r>
                      <a:r>
                        <a:rPr lang="en-GB" sz="2400" dirty="0" err="1"/>
                        <a:t>grovy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glan</a:t>
                      </a:r>
                      <a:r>
                        <a:rPr lang="en-GB" sz="2400" dirty="0"/>
                        <a:t> = clear, clean, pure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glen = clean, fair, clear, pure, chaste, hygienic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glân</a:t>
                      </a:r>
                      <a:r>
                        <a:rPr lang="en-GB" sz="2400" dirty="0"/>
                        <a:t> = clean, neat, pure, good, virtuous, fair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E3C81C1-CDD7-41B1-ACF8-67184B64B64D}"/>
              </a:ext>
            </a:extLst>
          </p:cNvPr>
          <p:cNvSpPr/>
          <p:nvPr/>
        </p:nvSpPr>
        <p:spPr>
          <a:xfrm>
            <a:off x="776740" y="6035950"/>
            <a:ext cx="11415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glanos</a:t>
            </a:r>
            <a:r>
              <a:rPr lang="en-GB" sz="2400" i="1" dirty="0"/>
              <a:t> </a:t>
            </a:r>
            <a:r>
              <a:rPr lang="en-GB" sz="2400" dirty="0"/>
              <a:t>(clean, clear), from PIE </a:t>
            </a:r>
            <a:r>
              <a:rPr lang="en-GB" sz="2400" i="1" dirty="0"/>
              <a:t>*</a:t>
            </a:r>
            <a:r>
              <a:rPr lang="en-GB" sz="2400" i="1" dirty="0" err="1"/>
              <a:t>ǵʰelh</a:t>
            </a:r>
            <a:r>
              <a:rPr lang="en-GB" sz="2400" i="1" dirty="0"/>
              <a:t>₃- </a:t>
            </a:r>
            <a:r>
              <a:rPr lang="en-GB" sz="2400" dirty="0"/>
              <a:t>(green, yellow)</a:t>
            </a:r>
          </a:p>
        </p:txBody>
      </p:sp>
    </p:spTree>
    <p:extLst>
      <p:ext uri="{BB962C8B-B14F-4D97-AF65-F5344CB8AC3E}">
        <p14:creationId xmlns:p14="http://schemas.microsoft.com/office/powerpoint/2010/main" val="21041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Tasty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1858" y="1417320"/>
          <a:ext cx="1095413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blas</a:t>
                      </a:r>
                      <a:r>
                        <a:rPr lang="en-GB" sz="2400" dirty="0"/>
                        <a:t> = taste, flavour, accent</a:t>
                      </a:r>
                    </a:p>
                    <a:p>
                      <a:r>
                        <a:rPr lang="en-GB" sz="2400" dirty="0" err="1"/>
                        <a:t>blais</a:t>
                      </a:r>
                      <a:r>
                        <a:rPr lang="en-GB" sz="2400" dirty="0"/>
                        <a:t> = to taste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blaz</a:t>
                      </a:r>
                      <a:r>
                        <a:rPr lang="en-GB" sz="2400" dirty="0"/>
                        <a:t> = taste, flavour, smell</a:t>
                      </a:r>
                    </a:p>
                    <a:p>
                      <a:r>
                        <a:rPr lang="en-GB" sz="2400" dirty="0" err="1"/>
                        <a:t>blasa</a:t>
                      </a:r>
                      <a:r>
                        <a:rPr lang="en-GB" sz="2400" dirty="0"/>
                        <a:t> = to taste, sniff (at)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blas</a:t>
                      </a:r>
                      <a:r>
                        <a:rPr lang="en-GB" sz="2400" dirty="0"/>
                        <a:t> = flavour, taste, accent, relish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blais</a:t>
                      </a:r>
                      <a:r>
                        <a:rPr lang="en-GB" sz="2400" dirty="0"/>
                        <a:t> = to taste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blas</a:t>
                      </a:r>
                      <a:r>
                        <a:rPr lang="en-GB" sz="2400" dirty="0"/>
                        <a:t> = smell, flavour, taste</a:t>
                      </a:r>
                    </a:p>
                    <a:p>
                      <a:r>
                        <a:rPr lang="en-GB" sz="2400" dirty="0" err="1"/>
                        <a:t>blasa</a:t>
                      </a:r>
                      <a:r>
                        <a:rPr lang="en-GB" sz="2400" dirty="0"/>
                        <a:t> = to smell, taste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blass</a:t>
                      </a:r>
                      <a:r>
                        <a:rPr lang="en-GB" sz="2400" dirty="0"/>
                        <a:t> = accent, flavour, taste, tinge, tang</a:t>
                      </a:r>
                    </a:p>
                    <a:p>
                      <a:r>
                        <a:rPr lang="en-GB" sz="2400" dirty="0" err="1"/>
                        <a:t>blastyn</a:t>
                      </a:r>
                      <a:r>
                        <a:rPr lang="en-GB" sz="2400" dirty="0"/>
                        <a:t> = to taste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blas</a:t>
                      </a:r>
                      <a:r>
                        <a:rPr lang="en-GB" sz="2400" dirty="0"/>
                        <a:t> = taste, flavour</a:t>
                      </a:r>
                    </a:p>
                    <a:p>
                      <a:r>
                        <a:rPr lang="en-GB" sz="2400" dirty="0" err="1"/>
                        <a:t>blasu</a:t>
                      </a:r>
                      <a:r>
                        <a:rPr lang="en-GB" sz="2400" dirty="0"/>
                        <a:t> = to taste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65DC004-8850-4241-8177-7EA43B3CE71B}"/>
              </a:ext>
            </a:extLst>
          </p:cNvPr>
          <p:cNvSpPr/>
          <p:nvPr/>
        </p:nvSpPr>
        <p:spPr>
          <a:xfrm>
            <a:off x="751858" y="5756032"/>
            <a:ext cx="50257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mlastā</a:t>
            </a:r>
            <a:r>
              <a:rPr lang="en-GB" sz="2400" i="1" dirty="0"/>
              <a:t> </a:t>
            </a:r>
            <a:r>
              <a:rPr lang="en-GB" sz="2400" dirty="0"/>
              <a:t>(taste)</a:t>
            </a:r>
          </a:p>
        </p:txBody>
      </p:sp>
    </p:spTree>
    <p:extLst>
      <p:ext uri="{BB962C8B-B14F-4D97-AF65-F5344CB8AC3E}">
        <p14:creationId xmlns:p14="http://schemas.microsoft.com/office/powerpoint/2010/main" val="287276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6B9F-3BD4-463E-9BB3-8AC5E4096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02761"/>
          </a:xfrm>
        </p:spPr>
        <p:txBody>
          <a:bodyPr/>
          <a:lstStyle/>
          <a:p>
            <a:r>
              <a:rPr lang="en-GB" b="1" dirty="0"/>
              <a:t>Wickedly Bad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3D200B-D3FA-4540-8DFF-781526ADA4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926592"/>
              </p:ext>
            </p:extLst>
          </p:nvPr>
        </p:nvGraphicFramePr>
        <p:xfrm>
          <a:off x="776740" y="1455479"/>
          <a:ext cx="10954138" cy="4315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35">
                  <a:extLst>
                    <a:ext uri="{9D8B030D-6E8A-4147-A177-3AD203B41FA5}">
                      <a16:colId xmlns:a16="http://schemas.microsoft.com/office/drawing/2014/main" val="3544122970"/>
                    </a:ext>
                  </a:extLst>
                </a:gridCol>
                <a:gridCol w="4012164">
                  <a:extLst>
                    <a:ext uri="{9D8B030D-6E8A-4147-A177-3AD203B41FA5}">
                      <a16:colId xmlns:a16="http://schemas.microsoft.com/office/drawing/2014/main" val="385964036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07463790"/>
                    </a:ext>
                  </a:extLst>
                </a:gridCol>
                <a:gridCol w="4161454">
                  <a:extLst>
                    <a:ext uri="{9D8B030D-6E8A-4147-A177-3AD203B41FA5}">
                      <a16:colId xmlns:a16="http://schemas.microsoft.com/office/drawing/2014/main" val="2055022035"/>
                    </a:ext>
                  </a:extLst>
                </a:gridCol>
              </a:tblGrid>
              <a:tr h="642584"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Goidelic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2400" dirty="0"/>
                        <a:t>Brittonic</a:t>
                      </a:r>
                      <a:endParaRPr lang="en-GB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82482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droch</a:t>
                      </a:r>
                      <a:r>
                        <a:rPr lang="en-GB" sz="2400" dirty="0"/>
                        <a:t> = bad, poor, evil, 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Breton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drouk</a:t>
                      </a:r>
                      <a:r>
                        <a:rPr lang="en-GB" sz="2400" dirty="0"/>
                        <a:t> = bad, evil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781684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Scottish Gaelic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droch</a:t>
                      </a:r>
                      <a:r>
                        <a:rPr lang="en-GB" sz="2400" dirty="0"/>
                        <a:t> = bad, evil, wicked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/>
                        <a:t>Cornish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drog</a:t>
                      </a:r>
                      <a:r>
                        <a:rPr lang="en-GB" sz="2400" dirty="0"/>
                        <a:t> = bad, evil, invalid, naughty, wicked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503096"/>
                  </a:ext>
                </a:extLst>
              </a:tr>
              <a:tr h="1224181">
                <a:tc>
                  <a:txBody>
                    <a:bodyPr/>
                    <a:lstStyle/>
                    <a:p>
                      <a:r>
                        <a:rPr lang="en-GB" sz="2400" b="1" dirty="0"/>
                        <a:t>Manx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drogh</a:t>
                      </a:r>
                      <a:r>
                        <a:rPr lang="en-GB" sz="2400" dirty="0"/>
                        <a:t> = evil, wicked, bad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Welsh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drwg</a:t>
                      </a:r>
                      <a:r>
                        <a:rPr lang="en-GB" sz="2400" dirty="0"/>
                        <a:t> = bad, rotten, poor, wretched, 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8556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E3C81C1-CDD7-41B1-ACF8-67184B64B64D}"/>
              </a:ext>
            </a:extLst>
          </p:cNvPr>
          <p:cNvSpPr/>
          <p:nvPr/>
        </p:nvSpPr>
        <p:spPr>
          <a:xfrm>
            <a:off x="776740" y="6035950"/>
            <a:ext cx="11415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Proto-Celtic </a:t>
            </a:r>
            <a:r>
              <a:rPr lang="en-GB" sz="2400" i="1" dirty="0"/>
              <a:t>*</a:t>
            </a:r>
            <a:r>
              <a:rPr lang="en-GB" sz="2400" i="1" dirty="0" err="1"/>
              <a:t>drukos</a:t>
            </a:r>
            <a:r>
              <a:rPr lang="en-GB" sz="2400" i="1" dirty="0"/>
              <a:t> </a:t>
            </a:r>
            <a:r>
              <a:rPr lang="en-GB" sz="2400" dirty="0"/>
              <a:t>(bad), from PIE </a:t>
            </a:r>
            <a:r>
              <a:rPr lang="en-GB" sz="2400" i="1" dirty="0"/>
              <a:t>*</a:t>
            </a:r>
            <a:r>
              <a:rPr lang="en-GB" sz="2400" i="1" dirty="0" err="1"/>
              <a:t>dʰrewgʰ</a:t>
            </a:r>
            <a:r>
              <a:rPr lang="en-GB" sz="2400" i="1" dirty="0"/>
              <a:t>- </a:t>
            </a:r>
            <a:r>
              <a:rPr lang="en-GB" sz="2400" dirty="0"/>
              <a:t>(to deceive)</a:t>
            </a:r>
          </a:p>
        </p:txBody>
      </p:sp>
    </p:spTree>
    <p:extLst>
      <p:ext uri="{BB962C8B-B14F-4D97-AF65-F5344CB8AC3E}">
        <p14:creationId xmlns:p14="http://schemas.microsoft.com/office/powerpoint/2010/main" val="5279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752</TotalTime>
  <Words>2626</Words>
  <Application>Microsoft Office PowerPoint</Application>
  <PresentationFormat>Widescreen</PresentationFormat>
  <Paragraphs>645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Century Gothic</vt:lpstr>
      <vt:lpstr>Wingdings 3</vt:lpstr>
      <vt:lpstr>Ion</vt:lpstr>
      <vt:lpstr>Celtic Connections</vt:lpstr>
      <vt:lpstr>Celtic Language Family</vt:lpstr>
      <vt:lpstr>PowerPoint Presentation</vt:lpstr>
      <vt:lpstr>PowerPoint Presentation</vt:lpstr>
      <vt:lpstr>Heads</vt:lpstr>
      <vt:lpstr>Blue-Green</vt:lpstr>
      <vt:lpstr>Clean &amp; Clear</vt:lpstr>
      <vt:lpstr>Tasty</vt:lpstr>
      <vt:lpstr>Wickedly Bad</vt:lpstr>
      <vt:lpstr>Bigness</vt:lpstr>
      <vt:lpstr>Seas</vt:lpstr>
      <vt:lpstr>Smallness</vt:lpstr>
      <vt:lpstr>Black, Dark, Gloomy</vt:lpstr>
      <vt:lpstr>Gods</vt:lpstr>
      <vt:lpstr>Under Foot</vt:lpstr>
      <vt:lpstr>Wide &amp; Broad</vt:lpstr>
      <vt:lpstr>Gentle Treasure</vt:lpstr>
      <vt:lpstr>Narrow</vt:lpstr>
      <vt:lpstr>Numbers – 1-3</vt:lpstr>
      <vt:lpstr>Numbers – 4-6</vt:lpstr>
      <vt:lpstr>Numbers – 7-10</vt:lpstr>
      <vt:lpstr>Weeks</vt:lpstr>
      <vt:lpstr>High, Elevated, Noble</vt:lpstr>
      <vt:lpstr>Red, Ruddy, Scarlet</vt:lpstr>
      <vt:lpstr>Eye in the Sky</vt:lpstr>
      <vt:lpstr>White, Fair, Pale</vt:lpstr>
      <vt:lpstr>Watery Dogs</vt:lpstr>
      <vt:lpstr>Water</vt:lpstr>
      <vt:lpstr>Hound Dogs</vt:lpstr>
      <vt:lpstr>Horses</vt:lpstr>
      <vt:lpstr>Men &amp; Husbands</vt:lpstr>
      <vt:lpstr>Women &amp; Wives</vt:lpstr>
      <vt:lpstr>Links &amp; Sources</vt:lpstr>
      <vt:lpstr>Links &amp; 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Òrain Gàidhlig / Gaelic Songs</dc:title>
  <dc:creator>Simon Ager</dc:creator>
  <cp:lastModifiedBy>Simon Ager</cp:lastModifiedBy>
  <cp:revision>148</cp:revision>
  <dcterms:created xsi:type="dcterms:W3CDTF">2019-01-07T16:15:09Z</dcterms:created>
  <dcterms:modified xsi:type="dcterms:W3CDTF">2020-02-29T22:44:38Z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